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Playfair Display"/>
      <p:regular r:id="rId34"/>
      <p:bold r:id="rId35"/>
      <p:italic r:id="rId36"/>
      <p:boldItalic r:id="rId37"/>
    </p:embeddedFont>
    <p:embeddedFont>
      <p:font typeface="Montserrat"/>
      <p:regular r:id="rId38"/>
      <p:bold r:id="rId39"/>
    </p:embeddedFont>
    <p:embeddedFont>
      <p:font typeface="Oswald"/>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Oswald-regular.fntdata"/><Relationship Id="rId20" Type="http://schemas.openxmlformats.org/officeDocument/2006/relationships/slide" Target="slides/slide16.xml"/><Relationship Id="rId41" Type="http://schemas.openxmlformats.org/officeDocument/2006/relationships/font" Target="fonts/Oswald-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layfairDisplay-bold.fntdata"/><Relationship Id="rId12" Type="http://schemas.openxmlformats.org/officeDocument/2006/relationships/slide" Target="slides/slide8.xml"/><Relationship Id="rId34" Type="http://schemas.openxmlformats.org/officeDocument/2006/relationships/font" Target="fonts/PlayfairDisplay-regular.fntdata"/><Relationship Id="rId15" Type="http://schemas.openxmlformats.org/officeDocument/2006/relationships/slide" Target="slides/slide11.xml"/><Relationship Id="rId37" Type="http://schemas.openxmlformats.org/officeDocument/2006/relationships/font" Target="fonts/PlayfairDisplay-boldItalic.fntdata"/><Relationship Id="rId14" Type="http://schemas.openxmlformats.org/officeDocument/2006/relationships/slide" Target="slides/slide10.xml"/><Relationship Id="rId36" Type="http://schemas.openxmlformats.org/officeDocument/2006/relationships/font" Target="fonts/PlayfairDisplay-italic.fntdata"/><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4358475" y="0"/>
            <a:ext cx="3853200" cy="5143500"/>
          </a:xfrm>
          <a:prstGeom prst="rect">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6800">
                <a:latin typeface="Playfair Display"/>
                <a:ea typeface="Playfair Display"/>
                <a:cs typeface="Playfair Display"/>
                <a:sym typeface="Playfair Display"/>
              </a:defRPr>
            </a:lvl1pPr>
            <a:lvl2pPr lvl="1" algn="ctr">
              <a:spcBef>
                <a:spcPts val="0"/>
              </a:spcBef>
              <a:buSzPct val="100000"/>
              <a:buFont typeface="Playfair Display"/>
              <a:defRPr b="1" sz="6800">
                <a:latin typeface="Playfair Display"/>
                <a:ea typeface="Playfair Display"/>
                <a:cs typeface="Playfair Display"/>
                <a:sym typeface="Playfair Display"/>
              </a:defRPr>
            </a:lvl2pPr>
            <a:lvl3pPr lvl="2" algn="ctr">
              <a:spcBef>
                <a:spcPts val="0"/>
              </a:spcBef>
              <a:buSzPct val="100000"/>
              <a:buFont typeface="Playfair Display"/>
              <a:defRPr b="1" sz="6800">
                <a:latin typeface="Playfair Display"/>
                <a:ea typeface="Playfair Display"/>
                <a:cs typeface="Playfair Display"/>
                <a:sym typeface="Playfair Display"/>
              </a:defRPr>
            </a:lvl3pPr>
            <a:lvl4pPr lvl="3" algn="ctr">
              <a:spcBef>
                <a:spcPts val="0"/>
              </a:spcBef>
              <a:buSzPct val="100000"/>
              <a:buFont typeface="Playfair Display"/>
              <a:defRPr b="1" sz="6800">
                <a:latin typeface="Playfair Display"/>
                <a:ea typeface="Playfair Display"/>
                <a:cs typeface="Playfair Display"/>
                <a:sym typeface="Playfair Display"/>
              </a:defRPr>
            </a:lvl4pPr>
            <a:lvl5pPr lvl="4" algn="ctr">
              <a:spcBef>
                <a:spcPts val="0"/>
              </a:spcBef>
              <a:buSzPct val="100000"/>
              <a:buFont typeface="Playfair Display"/>
              <a:defRPr b="1" sz="6800">
                <a:latin typeface="Playfair Display"/>
                <a:ea typeface="Playfair Display"/>
                <a:cs typeface="Playfair Display"/>
                <a:sym typeface="Playfair Display"/>
              </a:defRPr>
            </a:lvl5pPr>
            <a:lvl6pPr lvl="5" algn="ctr">
              <a:spcBef>
                <a:spcPts val="0"/>
              </a:spcBef>
              <a:buSzPct val="100000"/>
              <a:buFont typeface="Playfair Display"/>
              <a:defRPr b="1" sz="6800">
                <a:latin typeface="Playfair Display"/>
                <a:ea typeface="Playfair Display"/>
                <a:cs typeface="Playfair Display"/>
                <a:sym typeface="Playfair Display"/>
              </a:defRPr>
            </a:lvl6pPr>
            <a:lvl7pPr lvl="6" algn="ctr">
              <a:spcBef>
                <a:spcPts val="0"/>
              </a:spcBef>
              <a:buSzPct val="100000"/>
              <a:buFont typeface="Playfair Display"/>
              <a:defRPr b="1" sz="6800">
                <a:latin typeface="Playfair Display"/>
                <a:ea typeface="Playfair Display"/>
                <a:cs typeface="Playfair Display"/>
                <a:sym typeface="Playfair Display"/>
              </a:defRPr>
            </a:lvl7pPr>
            <a:lvl8pPr lvl="7" algn="ctr">
              <a:spcBef>
                <a:spcPts val="0"/>
              </a:spcBef>
              <a:buSzPct val="100000"/>
              <a:buFont typeface="Playfair Display"/>
              <a:defRPr b="1" sz="6800">
                <a:latin typeface="Playfair Display"/>
                <a:ea typeface="Playfair Display"/>
                <a:cs typeface="Playfair Display"/>
                <a:sym typeface="Playfair Display"/>
              </a:defRPr>
            </a:lvl8pPr>
            <a:lvl9pPr lvl="8" algn="ctr">
              <a:spcBef>
                <a:spcPts val="0"/>
              </a:spcBef>
              <a:buSzPct val="100000"/>
              <a:buFont typeface="Playfair Display"/>
              <a:defRPr b="1" sz="6800">
                <a:latin typeface="Playfair Display"/>
                <a:ea typeface="Playfair Display"/>
                <a:cs typeface="Playfair Display"/>
                <a:sym typeface="Playfair Display"/>
              </a:defRPr>
            </a:lvl9pPr>
          </a:lstStyle>
          <a:p/>
        </p:txBody>
      </p:sp>
      <p:sp>
        <p:nvSpPr>
          <p:cNvPr id="13" name="Shape 13"/>
          <p:cNvSpPr txBox="1"/>
          <p:nvPr>
            <p:ph idx="1" type="subTitle"/>
          </p:nvPr>
        </p:nvSpPr>
        <p:spPr>
          <a:xfrm>
            <a:off x="344250" y="3550650"/>
            <a:ext cx="4910100" cy="577800"/>
          </a:xfrm>
          <a:prstGeom prst="rect">
            <a:avLst/>
          </a:prstGeom>
          <a:solidFill>
            <a:schemeClr val="dk2"/>
          </a:solidFill>
        </p:spPr>
        <p:txBody>
          <a:bodyPr anchorCtr="0" anchor="ctr" bIns="91425" lIns="91425" rIns="91425" tIns="91425"/>
          <a:lstStyle>
            <a:lvl1pPr lvl="0">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9pPr>
          </a:lstStyle>
          <a:p/>
        </p:txBody>
      </p:sp>
      <p:sp>
        <p:nvSpPr>
          <p:cNvPr id="14" name="Shape 1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txBox="1"/>
          <p:nvPr>
            <p:ph type="title"/>
          </p:nvPr>
        </p:nvSpPr>
        <p:spPr>
          <a:xfrm>
            <a:off x="311700" y="999925"/>
            <a:ext cx="8520600" cy="2146200"/>
          </a:xfrm>
          <a:prstGeom prst="rect">
            <a:avLst/>
          </a:prstGeom>
        </p:spPr>
        <p:txBody>
          <a:bodyPr anchorCtr="0" anchor="b" bIns="91425" lIns="91425" rIns="91425" tIns="91425"/>
          <a:lstStyle>
            <a:lvl1pPr lvl="0" algn="ctr">
              <a:spcBef>
                <a:spcPts val="0"/>
              </a:spcBef>
              <a:buSzPct val="100000"/>
              <a:buFont typeface="Montserrat"/>
              <a:defRPr sz="14000">
                <a:latin typeface="Montserrat"/>
                <a:ea typeface="Montserrat"/>
                <a:cs typeface="Montserrat"/>
                <a:sym typeface="Montserrat"/>
              </a:defRPr>
            </a:lvl1pPr>
            <a:lvl2pPr lvl="1" algn="ctr">
              <a:spcBef>
                <a:spcPts val="0"/>
              </a:spcBef>
              <a:buSzPct val="100000"/>
              <a:buFont typeface="Montserrat"/>
              <a:defRPr sz="14000">
                <a:latin typeface="Montserrat"/>
                <a:ea typeface="Montserrat"/>
                <a:cs typeface="Montserrat"/>
                <a:sym typeface="Montserrat"/>
              </a:defRPr>
            </a:lvl2pPr>
            <a:lvl3pPr lvl="2" algn="ctr">
              <a:spcBef>
                <a:spcPts val="0"/>
              </a:spcBef>
              <a:buSzPct val="100000"/>
              <a:buFont typeface="Montserrat"/>
              <a:defRPr sz="14000">
                <a:latin typeface="Montserrat"/>
                <a:ea typeface="Montserrat"/>
                <a:cs typeface="Montserrat"/>
                <a:sym typeface="Montserrat"/>
              </a:defRPr>
            </a:lvl3pPr>
            <a:lvl4pPr lvl="3" algn="ctr">
              <a:spcBef>
                <a:spcPts val="0"/>
              </a:spcBef>
              <a:buSzPct val="100000"/>
              <a:buFont typeface="Montserrat"/>
              <a:defRPr sz="14000">
                <a:latin typeface="Montserrat"/>
                <a:ea typeface="Montserrat"/>
                <a:cs typeface="Montserrat"/>
                <a:sym typeface="Montserrat"/>
              </a:defRPr>
            </a:lvl4pPr>
            <a:lvl5pPr lvl="4" algn="ctr">
              <a:spcBef>
                <a:spcPts val="0"/>
              </a:spcBef>
              <a:buSzPct val="100000"/>
              <a:buFont typeface="Montserrat"/>
              <a:defRPr sz="14000">
                <a:latin typeface="Montserrat"/>
                <a:ea typeface="Montserrat"/>
                <a:cs typeface="Montserrat"/>
                <a:sym typeface="Montserrat"/>
              </a:defRPr>
            </a:lvl5pPr>
            <a:lvl6pPr lvl="5" algn="ctr">
              <a:spcBef>
                <a:spcPts val="0"/>
              </a:spcBef>
              <a:buSzPct val="100000"/>
              <a:buFont typeface="Montserrat"/>
              <a:defRPr sz="14000">
                <a:latin typeface="Montserrat"/>
                <a:ea typeface="Montserrat"/>
                <a:cs typeface="Montserrat"/>
                <a:sym typeface="Montserrat"/>
              </a:defRPr>
            </a:lvl6pPr>
            <a:lvl7pPr lvl="6" algn="ctr">
              <a:spcBef>
                <a:spcPts val="0"/>
              </a:spcBef>
              <a:buSzPct val="100000"/>
              <a:buFont typeface="Montserrat"/>
              <a:defRPr sz="14000">
                <a:latin typeface="Montserrat"/>
                <a:ea typeface="Montserrat"/>
                <a:cs typeface="Montserrat"/>
                <a:sym typeface="Montserrat"/>
              </a:defRPr>
            </a:lvl7pPr>
            <a:lvl8pPr lvl="7" algn="ctr">
              <a:spcBef>
                <a:spcPts val="0"/>
              </a:spcBef>
              <a:buSzPct val="100000"/>
              <a:buFont typeface="Montserrat"/>
              <a:defRPr sz="14000">
                <a:latin typeface="Montserrat"/>
                <a:ea typeface="Montserrat"/>
                <a:cs typeface="Montserrat"/>
                <a:sym typeface="Montserrat"/>
              </a:defRPr>
            </a:lvl8pPr>
            <a:lvl9pPr lvl="8" algn="ctr">
              <a:spcBef>
                <a:spcPts val="0"/>
              </a:spcBef>
              <a:buSzPct val="100000"/>
              <a:buFont typeface="Montserrat"/>
              <a:defRPr sz="14000">
                <a:latin typeface="Montserrat"/>
                <a:ea typeface="Montserrat"/>
                <a:cs typeface="Montserrat"/>
                <a:sym typeface="Montserrat"/>
              </a:defRPr>
            </a:lvl9pPr>
          </a:lstStyle>
          <a:p/>
        </p:txBody>
      </p:sp>
      <p:sp>
        <p:nvSpPr>
          <p:cNvPr id="50" name="Shape 50"/>
          <p:cNvSpPr txBox="1"/>
          <p:nvPr>
            <p:ph idx="1" type="body"/>
          </p:nvPr>
        </p:nvSpPr>
        <p:spPr>
          <a:xfrm>
            <a:off x="311700" y="32284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1" name="Shape 51"/>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accent5"/>
        </a:solidFill>
      </p:bgPr>
    </p:bg>
    <p:spTree>
      <p:nvGrpSpPr>
        <p:cNvPr id="15"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4800">
                <a:latin typeface="Playfair Display"/>
                <a:ea typeface="Playfair Display"/>
                <a:cs typeface="Playfair Display"/>
                <a:sym typeface="Playfair Display"/>
              </a:defRPr>
            </a:lvl1pPr>
            <a:lvl2pPr lvl="1" algn="ctr">
              <a:spcBef>
                <a:spcPts val="0"/>
              </a:spcBef>
              <a:buSzPct val="100000"/>
              <a:buFont typeface="Playfair Display"/>
              <a:defRPr b="1" sz="4800">
                <a:latin typeface="Playfair Display"/>
                <a:ea typeface="Playfair Display"/>
                <a:cs typeface="Playfair Display"/>
                <a:sym typeface="Playfair Display"/>
              </a:defRPr>
            </a:lvl2pPr>
            <a:lvl3pPr lvl="2" algn="ctr">
              <a:spcBef>
                <a:spcPts val="0"/>
              </a:spcBef>
              <a:buSzPct val="100000"/>
              <a:buFont typeface="Playfair Display"/>
              <a:defRPr b="1" sz="4800">
                <a:latin typeface="Playfair Display"/>
                <a:ea typeface="Playfair Display"/>
                <a:cs typeface="Playfair Display"/>
                <a:sym typeface="Playfair Display"/>
              </a:defRPr>
            </a:lvl3pPr>
            <a:lvl4pPr lvl="3" algn="ctr">
              <a:spcBef>
                <a:spcPts val="0"/>
              </a:spcBef>
              <a:buSzPct val="100000"/>
              <a:buFont typeface="Playfair Display"/>
              <a:defRPr b="1" sz="4800">
                <a:latin typeface="Playfair Display"/>
                <a:ea typeface="Playfair Display"/>
                <a:cs typeface="Playfair Display"/>
                <a:sym typeface="Playfair Display"/>
              </a:defRPr>
            </a:lvl4pPr>
            <a:lvl5pPr lvl="4" algn="ctr">
              <a:spcBef>
                <a:spcPts val="0"/>
              </a:spcBef>
              <a:buSzPct val="100000"/>
              <a:buFont typeface="Playfair Display"/>
              <a:defRPr b="1" sz="4800">
                <a:latin typeface="Playfair Display"/>
                <a:ea typeface="Playfair Display"/>
                <a:cs typeface="Playfair Display"/>
                <a:sym typeface="Playfair Display"/>
              </a:defRPr>
            </a:lvl5pPr>
            <a:lvl6pPr lvl="5" algn="ctr">
              <a:spcBef>
                <a:spcPts val="0"/>
              </a:spcBef>
              <a:buSzPct val="100000"/>
              <a:buFont typeface="Playfair Display"/>
              <a:defRPr b="1" sz="4800">
                <a:latin typeface="Playfair Display"/>
                <a:ea typeface="Playfair Display"/>
                <a:cs typeface="Playfair Display"/>
                <a:sym typeface="Playfair Display"/>
              </a:defRPr>
            </a:lvl6pPr>
            <a:lvl7pPr lvl="6" algn="ctr">
              <a:spcBef>
                <a:spcPts val="0"/>
              </a:spcBef>
              <a:buSzPct val="100000"/>
              <a:buFont typeface="Playfair Display"/>
              <a:defRPr b="1" sz="4800">
                <a:latin typeface="Playfair Display"/>
                <a:ea typeface="Playfair Display"/>
                <a:cs typeface="Playfair Display"/>
                <a:sym typeface="Playfair Display"/>
              </a:defRPr>
            </a:lvl7pPr>
            <a:lvl8pPr lvl="7" algn="ctr">
              <a:spcBef>
                <a:spcPts val="0"/>
              </a:spcBef>
              <a:buSzPct val="100000"/>
              <a:buFont typeface="Playfair Display"/>
              <a:defRPr b="1" sz="4800">
                <a:latin typeface="Playfair Display"/>
                <a:ea typeface="Playfair Display"/>
                <a:cs typeface="Playfair Display"/>
                <a:sym typeface="Playfair Display"/>
              </a:defRPr>
            </a:lvl8pPr>
            <a:lvl9pPr lvl="8" algn="ctr">
              <a:spcBef>
                <a:spcPts val="0"/>
              </a:spcBef>
              <a:buSzPct val="100000"/>
              <a:buFont typeface="Playfair Display"/>
              <a:defRPr b="1" sz="4800">
                <a:latin typeface="Playfair Display"/>
                <a:ea typeface="Playfair Display"/>
                <a:cs typeface="Playfair Display"/>
                <a:sym typeface="Playfair Display"/>
              </a:defRPr>
            </a:lvl9pPr>
          </a:lstStyle>
          <a:p/>
        </p:txBody>
      </p:sp>
      <p:sp>
        <p:nvSpPr>
          <p:cNvPr id="18" name="Shape 18"/>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234075"/>
            <a:ext cx="8520600" cy="3334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3"/>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lvl="1">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lvl="2">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lvl="3">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lvl="4">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lvl="5">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lvl="6">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lvl="7">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lvl="8">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p:txBody>
      </p:sp>
      <p:sp>
        <p:nvSpPr>
          <p:cNvPr id="37" name="Shape 3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265500" y="1081675"/>
            <a:ext cx="4045200" cy="17862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9214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234075"/>
            <a:ext cx="8520600" cy="33348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lvl="1">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lvl="2">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lvl="3">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lvl="4">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lvl="5">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lvl="6">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lvl="7">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lvl="8">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p:txBody>
      </p:sp>
      <p:sp>
        <p:nvSpPr>
          <p:cNvPr id="8" name="Shape 8"/>
          <p:cNvSpPr txBox="1"/>
          <p:nvPr>
            <p:ph idx="12" type="sldNum"/>
          </p:nvPr>
        </p:nvSpPr>
        <p:spPr>
          <a:xfrm>
            <a:off x="8497999" y="4688758"/>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Playfair Display"/>
                <a:ea typeface="Playfair Display"/>
                <a:cs typeface="Playfair Display"/>
                <a:sym typeface="Playfair Display"/>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0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0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0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youtube.com/v/yc6csGAVQJE" TargetMode="External"/><Relationship Id="rId4" Type="http://schemas.openxmlformats.org/officeDocument/2006/relationships/image" Target="../media/image0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news.nationalgeographic.com/news/2013/12/131208-roanoke-lost-colony-discovery-history-raleigh/" TargetMode="External"/><Relationship Id="rId4" Type="http://schemas.openxmlformats.org/officeDocument/2006/relationships/hyperlink" Target="http://history1800s.about.com/od/abrahamlincoln/ss/Abe-Lincoln-and-His-Ax.htm" TargetMode="External"/><Relationship Id="rId5" Type="http://schemas.openxmlformats.org/officeDocument/2006/relationships/hyperlink" Target="http://www.snopes.com/lincoln-meets-poe/" TargetMode="External"/><Relationship Id="rId6" Type="http://schemas.openxmlformats.org/officeDocument/2006/relationships/hyperlink" Target="https://www.nps.gov/civilwar/facts.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youtube.com/v/H7rEvIfSLPc" TargetMode="External"/><Relationship Id="rId4" Type="http://schemas.openxmlformats.org/officeDocument/2006/relationships/image" Target="../media/image0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73763"/>
        </a:solidFill>
      </p:bgPr>
    </p:bg>
    <p:spTree>
      <p:nvGrpSpPr>
        <p:cNvPr id="57" name="Shape 57"/>
        <p:cNvGrpSpPr/>
        <p:nvPr/>
      </p:nvGrpSpPr>
      <p:grpSpPr>
        <a:xfrm>
          <a:off x="0" y="0"/>
          <a:ext cx="0" cy="0"/>
          <a:chOff x="0" y="0"/>
          <a:chExt cx="0" cy="0"/>
        </a:xfrm>
      </p:grpSpPr>
      <p:sp>
        <p:nvSpPr>
          <p:cNvPr id="58" name="Shape 58"/>
          <p:cNvSpPr txBox="1"/>
          <p:nvPr>
            <p:ph type="ctr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sz="6000"/>
              <a:t>Abraham Lincoln, Vampire Hunter</a:t>
            </a:r>
          </a:p>
        </p:txBody>
      </p:sp>
      <p:sp>
        <p:nvSpPr>
          <p:cNvPr id="59" name="Shape 59"/>
          <p:cNvSpPr txBox="1"/>
          <p:nvPr>
            <p:ph idx="1" type="subTitle"/>
          </p:nvPr>
        </p:nvSpPr>
        <p:spPr>
          <a:xfrm>
            <a:off x="344250" y="3550650"/>
            <a:ext cx="4910100" cy="577800"/>
          </a:xfrm>
          <a:prstGeom prst="rect">
            <a:avLst/>
          </a:prstGeom>
        </p:spPr>
        <p:txBody>
          <a:bodyPr anchorCtr="0" anchor="ctr" bIns="91425" lIns="91425" rIns="91425" tIns="91425">
            <a:noAutofit/>
          </a:bodyPr>
          <a:lstStyle/>
          <a:p>
            <a:pPr lvl="0" rtl="0">
              <a:spcBef>
                <a:spcPts val="0"/>
              </a:spcBef>
              <a:buNone/>
            </a:pPr>
            <a:r>
              <a:rPr lang="en" sz="2200"/>
              <a:t>A book analysis by Mabelyn Soto</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265500" y="359550"/>
            <a:ext cx="4045200" cy="702000"/>
          </a:xfrm>
          <a:prstGeom prst="rect">
            <a:avLst/>
          </a:prstGeom>
        </p:spPr>
        <p:txBody>
          <a:bodyPr anchorCtr="0" anchor="b" bIns="91425" lIns="91425" rIns="91425" tIns="91425">
            <a:noAutofit/>
          </a:bodyPr>
          <a:lstStyle/>
          <a:p>
            <a:pPr lvl="0">
              <a:spcBef>
                <a:spcPts val="0"/>
              </a:spcBef>
              <a:buNone/>
            </a:pPr>
            <a:r>
              <a:rPr lang="en"/>
              <a:t>Jack Armstrong</a:t>
            </a:r>
          </a:p>
        </p:txBody>
      </p:sp>
      <p:sp>
        <p:nvSpPr>
          <p:cNvPr id="118" name="Shape 118"/>
          <p:cNvSpPr txBox="1"/>
          <p:nvPr>
            <p:ph idx="1" type="subTitle"/>
          </p:nvPr>
        </p:nvSpPr>
        <p:spPr>
          <a:xfrm>
            <a:off x="265500" y="1242750"/>
            <a:ext cx="4045200" cy="3713700"/>
          </a:xfrm>
          <a:prstGeom prst="rect">
            <a:avLst/>
          </a:prstGeom>
        </p:spPr>
        <p:txBody>
          <a:bodyPr anchorCtr="0" anchor="t" bIns="91425" lIns="91425" rIns="91425" tIns="91425">
            <a:noAutofit/>
          </a:bodyPr>
          <a:lstStyle/>
          <a:p>
            <a:pPr lvl="0">
              <a:spcBef>
                <a:spcPts val="0"/>
              </a:spcBef>
              <a:buNone/>
            </a:pPr>
            <a:r>
              <a:rPr lang="en" sz="1900"/>
              <a:t>Jack is Abe’s “duplicate”. He’s tall, strong, and loyal as well as thoughtful. Lincoln meets him whilst working at a convenience store in New Salem, Illinois. After beating Jack up for underestimating his strength, Jack and Abe become close friends and fellow vampire hunting buddies. Jack unfortunately dies from hypothermia when Lincoln becomes president .</a:t>
            </a:r>
          </a:p>
        </p:txBody>
      </p:sp>
      <p:sp>
        <p:nvSpPr>
          <p:cNvPr id="119" name="Shape 119"/>
          <p:cNvSpPr txBox="1"/>
          <p:nvPr>
            <p:ph idx="2" type="body"/>
          </p:nvPr>
        </p:nvSpPr>
        <p:spPr>
          <a:xfrm>
            <a:off x="4927975" y="1061550"/>
            <a:ext cx="3837000" cy="3786600"/>
          </a:xfrm>
          <a:prstGeom prst="rect">
            <a:avLst/>
          </a:prstGeom>
        </p:spPr>
        <p:txBody>
          <a:bodyPr anchorCtr="0" anchor="ctr" bIns="91425" lIns="91425" rIns="91425" tIns="91425">
            <a:noAutofit/>
          </a:bodyPr>
          <a:lstStyle/>
          <a:p>
            <a:pPr lvl="0">
              <a:spcBef>
                <a:spcPts val="0"/>
              </a:spcBef>
              <a:buNone/>
            </a:pPr>
            <a:r>
              <a:rPr lang="en" sz="1600"/>
              <a:t>Another of Abe’s accomplices, Speed was a unique and incredibly loyal friend to him. Although not as skilled as them, Speed joined Armstrong and Lincoln in vampire hunting and even went by Lincoln’s wishes when he was no longer hunting himself. Although they worked together and had to protect each other’s lifes, Armstrong and Speed did not get along well, but tolerated each other for Lincoln’s sake.</a:t>
            </a:r>
          </a:p>
        </p:txBody>
      </p:sp>
      <p:sp>
        <p:nvSpPr>
          <p:cNvPr id="120" name="Shape 120"/>
          <p:cNvSpPr txBox="1"/>
          <p:nvPr>
            <p:ph type="title"/>
          </p:nvPr>
        </p:nvSpPr>
        <p:spPr>
          <a:xfrm>
            <a:off x="4927975" y="359550"/>
            <a:ext cx="4045200" cy="702000"/>
          </a:xfrm>
          <a:prstGeom prst="rect">
            <a:avLst/>
          </a:prstGeom>
        </p:spPr>
        <p:txBody>
          <a:bodyPr anchorCtr="0" anchor="b" bIns="91425" lIns="91425" rIns="91425" tIns="91425">
            <a:noAutofit/>
          </a:bodyPr>
          <a:lstStyle/>
          <a:p>
            <a:pPr lvl="0" rtl="0">
              <a:spcBef>
                <a:spcPts val="0"/>
              </a:spcBef>
              <a:buNone/>
            </a:pPr>
            <a:r>
              <a:rPr lang="en">
                <a:highlight>
                  <a:srgbClr val="FFFFFF"/>
                </a:highlight>
              </a:rPr>
              <a:t>Joshua M. Speed</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73763"/>
        </a:solidFill>
      </p:bgPr>
    </p:bg>
    <p:spTree>
      <p:nvGrpSpPr>
        <p:cNvPr id="124" name="Shape 124"/>
        <p:cNvGrpSpPr/>
        <p:nvPr/>
      </p:nvGrpSpPr>
      <p:grpSpPr>
        <a:xfrm>
          <a:off x="0" y="0"/>
          <a:ext cx="0" cy="0"/>
          <a:chOff x="0" y="0"/>
          <a:chExt cx="0" cy="0"/>
        </a:xfrm>
      </p:grpSpPr>
      <p:sp>
        <p:nvSpPr>
          <p:cNvPr id="125" name="Shape 12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Minor But Crucial Characters</a:t>
            </a:r>
          </a:p>
        </p:txBody>
      </p:sp>
      <p:sp>
        <p:nvSpPr>
          <p:cNvPr id="126" name="Shape 126"/>
          <p:cNvSpPr txBox="1"/>
          <p:nvPr>
            <p:ph idx="1" type="body"/>
          </p:nvPr>
        </p:nvSpPr>
        <p:spPr>
          <a:xfrm>
            <a:off x="311700" y="1234075"/>
            <a:ext cx="8520600" cy="3334800"/>
          </a:xfrm>
          <a:prstGeom prst="rect">
            <a:avLst/>
          </a:prstGeom>
        </p:spPr>
        <p:txBody>
          <a:bodyPr anchorCtr="0" anchor="t" bIns="91425" lIns="91425" rIns="91425" tIns="91425">
            <a:noAutofit/>
          </a:bodyPr>
          <a:lstStyle/>
          <a:p>
            <a:pPr indent="-381000" lvl="0" marL="457200" rtl="0">
              <a:spcBef>
                <a:spcPts val="0"/>
              </a:spcBef>
              <a:buSzPct val="100000"/>
            </a:pPr>
            <a:r>
              <a:rPr b="1" lang="en" sz="2400"/>
              <a:t>Edgar Allan Poe</a:t>
            </a:r>
          </a:p>
          <a:p>
            <a:pPr indent="-381000" lvl="0" marL="457200" rtl="0">
              <a:spcBef>
                <a:spcPts val="0"/>
              </a:spcBef>
              <a:buSzPct val="100000"/>
            </a:pPr>
            <a:r>
              <a:rPr b="1" lang="en" sz="2400"/>
              <a:t>Anne Rutledge </a:t>
            </a:r>
          </a:p>
          <a:p>
            <a:pPr indent="-381000" lvl="0" marL="457200" rtl="0">
              <a:spcBef>
                <a:spcPts val="0"/>
              </a:spcBef>
              <a:buSzPct val="100000"/>
            </a:pPr>
            <a:r>
              <a:rPr b="1" lang="en" sz="2400"/>
              <a:t>Mary Todd Lincoln</a:t>
            </a:r>
          </a:p>
          <a:p>
            <a:pPr indent="-381000" lvl="0" marL="457200" rtl="0">
              <a:spcBef>
                <a:spcPts val="0"/>
              </a:spcBef>
              <a:buSzPct val="100000"/>
            </a:pPr>
            <a:r>
              <a:rPr b="1" lang="en" sz="2400"/>
              <a:t>Ward Hill Lamon</a:t>
            </a:r>
          </a:p>
          <a:p>
            <a:pPr indent="-381000" lvl="0" marL="457200" rtl="0">
              <a:spcBef>
                <a:spcPts val="0"/>
              </a:spcBef>
              <a:buSzPct val="100000"/>
            </a:pPr>
            <a:r>
              <a:rPr b="1" lang="en" sz="2400"/>
              <a:t>Stephen A. Douglas</a:t>
            </a:r>
          </a:p>
          <a:p>
            <a:pPr indent="-381000" lvl="0" marL="457200" rtl="0">
              <a:spcBef>
                <a:spcPts val="0"/>
              </a:spcBef>
              <a:buSzPct val="100000"/>
            </a:pPr>
            <a:r>
              <a:rPr b="1" lang="en" sz="2400"/>
              <a:t>Jefferson Davis </a:t>
            </a:r>
          </a:p>
          <a:p>
            <a:pPr indent="-381000" lvl="0" marL="457200" rtl="0">
              <a:spcBef>
                <a:spcPts val="0"/>
              </a:spcBef>
              <a:buSzPct val="100000"/>
            </a:pPr>
            <a:r>
              <a:rPr b="1" lang="en" sz="2400"/>
              <a:t>Abe’s Trinity </a:t>
            </a:r>
          </a:p>
          <a:p>
            <a:pPr lvl="0">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p:nvPr/>
        </p:nvSpPr>
        <p:spPr>
          <a:xfrm>
            <a:off x="0" y="0"/>
            <a:ext cx="9161099" cy="2484599"/>
          </a:xfrm>
          <a:prstGeom prst="rect">
            <a:avLst/>
          </a:prstGeom>
          <a:solidFill>
            <a:srgbClr val="073763"/>
          </a:solidFill>
          <a:ln>
            <a:noFill/>
          </a:ln>
        </p:spPr>
        <p:txBody>
          <a:bodyPr anchorCtr="0" anchor="ctr" bIns="91425" lIns="91425" rIns="91425" tIns="91425">
            <a:noAutofit/>
          </a:bodyPr>
          <a:lstStyle/>
          <a:p>
            <a:pPr lvl="0">
              <a:spcBef>
                <a:spcPts val="0"/>
              </a:spcBef>
              <a:buNone/>
            </a:pPr>
            <a:r>
              <a:t/>
            </a:r>
            <a:endParaRPr/>
          </a:p>
        </p:txBody>
      </p:sp>
      <p:sp>
        <p:nvSpPr>
          <p:cNvPr id="132" name="Shape 132"/>
          <p:cNvSpPr txBox="1"/>
          <p:nvPr>
            <p:ph type="title"/>
          </p:nvPr>
        </p:nvSpPr>
        <p:spPr>
          <a:xfrm>
            <a:off x="344250" y="1403850"/>
            <a:ext cx="8455500" cy="2146800"/>
          </a:xfrm>
          <a:prstGeom prst="rect">
            <a:avLst/>
          </a:prstGeom>
        </p:spPr>
        <p:txBody>
          <a:bodyPr anchorCtr="0" anchor="ctr" bIns="91425" lIns="91425" rIns="91425" tIns="91425">
            <a:noAutofit/>
          </a:bodyPr>
          <a:lstStyle/>
          <a:p>
            <a:pPr lvl="0" rtl="0" algn="ctr">
              <a:spcBef>
                <a:spcPts val="0"/>
              </a:spcBef>
              <a:buNone/>
            </a:pPr>
            <a:r>
              <a:rPr lang="en">
                <a:solidFill>
                  <a:srgbClr val="000000"/>
                </a:solidFill>
              </a:rPr>
              <a:t>Historical Connections</a:t>
            </a:r>
          </a:p>
        </p:txBody>
      </p:sp>
      <p:cxnSp>
        <p:nvCxnSpPr>
          <p:cNvPr id="133" name="Shape 133"/>
          <p:cNvCxnSpPr/>
          <p:nvPr/>
        </p:nvCxnSpPr>
        <p:spPr>
          <a:xfrm>
            <a:off x="1118175" y="3613372"/>
            <a:ext cx="270900" cy="0"/>
          </a:xfrm>
          <a:prstGeom prst="straightConnector1">
            <a:avLst/>
          </a:prstGeom>
          <a:noFill/>
          <a:ln cap="flat" cmpd="sng" w="9525">
            <a:solidFill>
              <a:schemeClr val="lt2"/>
            </a:solidFill>
            <a:prstDash val="solid"/>
            <a:round/>
            <a:headEnd len="lg" w="lg" type="none"/>
            <a:tailEnd len="lg" w="lg" type="none"/>
          </a:ln>
        </p:spPr>
      </p:cxnSp>
      <p:cxnSp>
        <p:nvCxnSpPr>
          <p:cNvPr id="134" name="Shape 134"/>
          <p:cNvCxnSpPr/>
          <p:nvPr/>
        </p:nvCxnSpPr>
        <p:spPr>
          <a:xfrm>
            <a:off x="3327800" y="3613372"/>
            <a:ext cx="270900" cy="0"/>
          </a:xfrm>
          <a:prstGeom prst="straightConnector1">
            <a:avLst/>
          </a:prstGeom>
          <a:noFill/>
          <a:ln cap="flat" cmpd="sng" w="9525">
            <a:solidFill>
              <a:schemeClr val="lt2"/>
            </a:solidFill>
            <a:prstDash val="solid"/>
            <a:round/>
            <a:headEnd len="lg" w="lg" type="none"/>
            <a:tailEnd len="lg" w="lg" type="none"/>
          </a:ln>
        </p:spPr>
      </p:cxnSp>
      <p:cxnSp>
        <p:nvCxnSpPr>
          <p:cNvPr id="135" name="Shape 135"/>
          <p:cNvCxnSpPr/>
          <p:nvPr/>
        </p:nvCxnSpPr>
        <p:spPr>
          <a:xfrm>
            <a:off x="5554075" y="3613372"/>
            <a:ext cx="270900" cy="0"/>
          </a:xfrm>
          <a:prstGeom prst="straightConnector1">
            <a:avLst/>
          </a:prstGeom>
          <a:noFill/>
          <a:ln cap="flat" cmpd="sng" w="9525">
            <a:solidFill>
              <a:schemeClr val="lt2"/>
            </a:solidFill>
            <a:prstDash val="solid"/>
            <a:round/>
            <a:headEnd len="lg" w="lg" type="none"/>
            <a:tailEnd len="lg" w="lg" type="none"/>
          </a:ln>
        </p:spPr>
      </p:cxnSp>
      <p:cxnSp>
        <p:nvCxnSpPr>
          <p:cNvPr id="136" name="Shape 136"/>
          <p:cNvCxnSpPr/>
          <p:nvPr/>
        </p:nvCxnSpPr>
        <p:spPr>
          <a:xfrm>
            <a:off x="7747050" y="3613372"/>
            <a:ext cx="270900" cy="0"/>
          </a:xfrm>
          <a:prstGeom prst="straightConnector1">
            <a:avLst/>
          </a:prstGeom>
          <a:noFill/>
          <a:ln cap="flat" cmpd="sng" w="9525">
            <a:solidFill>
              <a:schemeClr val="lt2"/>
            </a:solidFill>
            <a:prstDash val="solid"/>
            <a:round/>
            <a:headEnd len="lg" w="lg" type="none"/>
            <a:tailEnd len="lg" w="lg" type="none"/>
          </a:ln>
        </p:spPr>
      </p:cxn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5200C"/>
        </a:solidFill>
      </p:bgPr>
    </p:bg>
    <p:spTree>
      <p:nvGrpSpPr>
        <p:cNvPr id="140" name="Shape 140"/>
        <p:cNvGrpSpPr/>
        <p:nvPr/>
      </p:nvGrpSpPr>
      <p:grpSpPr>
        <a:xfrm>
          <a:off x="0" y="0"/>
          <a:ext cx="0" cy="0"/>
          <a:chOff x="0" y="0"/>
          <a:chExt cx="0" cy="0"/>
        </a:xfrm>
      </p:grpSpPr>
      <p:sp>
        <p:nvSpPr>
          <p:cNvPr id="141" name="Shape 141"/>
          <p:cNvSpPr txBox="1"/>
          <p:nvPr>
            <p:ph type="title"/>
          </p:nvPr>
        </p:nvSpPr>
        <p:spPr>
          <a:xfrm>
            <a:off x="311700" y="3083800"/>
            <a:ext cx="8520600" cy="572700"/>
          </a:xfrm>
          <a:prstGeom prst="rect">
            <a:avLst/>
          </a:prstGeom>
        </p:spPr>
        <p:txBody>
          <a:bodyPr anchorCtr="0" anchor="t" bIns="91425" lIns="91425" rIns="91425" tIns="91425">
            <a:noAutofit/>
          </a:bodyPr>
          <a:lstStyle/>
          <a:p>
            <a:pPr lvl="0" algn="ctr">
              <a:spcBef>
                <a:spcPts val="0"/>
              </a:spcBef>
              <a:buNone/>
            </a:pPr>
            <a:r>
              <a:rPr b="1" lang="en">
                <a:solidFill>
                  <a:srgbClr val="000000"/>
                </a:solidFill>
              </a:rPr>
              <a:t>EVERYTHING!</a:t>
            </a:r>
          </a:p>
        </p:txBody>
      </p:sp>
      <p:sp>
        <p:nvSpPr>
          <p:cNvPr id="142" name="Shape 142"/>
          <p:cNvSpPr txBox="1"/>
          <p:nvPr>
            <p:ph idx="1" type="body"/>
          </p:nvPr>
        </p:nvSpPr>
        <p:spPr>
          <a:xfrm>
            <a:off x="311700" y="3635350"/>
            <a:ext cx="8520600" cy="1600200"/>
          </a:xfrm>
          <a:prstGeom prst="rect">
            <a:avLst/>
          </a:prstGeom>
        </p:spPr>
        <p:txBody>
          <a:bodyPr anchorCtr="0" anchor="t" bIns="91425" lIns="91425" rIns="91425" tIns="91425">
            <a:noAutofit/>
          </a:bodyPr>
          <a:lstStyle/>
          <a:p>
            <a:pPr lvl="0">
              <a:spcBef>
                <a:spcPts val="0"/>
              </a:spcBef>
              <a:buNone/>
            </a:pPr>
            <a:r>
              <a:rPr b="1" lang="en"/>
              <a:t>Grahame-Smith takes actual historical mysteries pertaining to the era as an opportunity to make fiction seem believable. The historical connections present throughout this novel are jaw-dropping and too many to count, but here are the most important, yet intriguing ones:</a:t>
            </a:r>
          </a:p>
        </p:txBody>
      </p:sp>
      <p:pic>
        <p:nvPicPr>
          <p:cNvPr id="143" name="Shape 143"/>
          <p:cNvPicPr preferRelativeResize="0"/>
          <p:nvPr/>
        </p:nvPicPr>
        <p:blipFill>
          <a:blip r:embed="rId3">
            <a:alphaModFix/>
          </a:blip>
          <a:stretch>
            <a:fillRect/>
          </a:stretch>
        </p:blipFill>
        <p:spPr>
          <a:xfrm>
            <a:off x="182800" y="115074"/>
            <a:ext cx="8778398" cy="296872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D9EEB"/>
        </a:solidFill>
      </p:bgPr>
    </p:bg>
    <p:spTree>
      <p:nvGrpSpPr>
        <p:cNvPr id="147" name="Shape 147"/>
        <p:cNvGrpSpPr/>
        <p:nvPr/>
      </p:nvGrpSpPr>
      <p:grpSpPr>
        <a:xfrm>
          <a:off x="0" y="0"/>
          <a:ext cx="0" cy="0"/>
          <a:chOff x="0" y="0"/>
          <a:chExt cx="0" cy="0"/>
        </a:xfrm>
      </p:grpSpPr>
      <p:sp>
        <p:nvSpPr>
          <p:cNvPr id="148" name="Shape 148"/>
          <p:cNvSpPr txBox="1"/>
          <p:nvPr>
            <p:ph idx="1" type="body"/>
          </p:nvPr>
        </p:nvSpPr>
        <p:spPr>
          <a:xfrm>
            <a:off x="311700" y="1072975"/>
            <a:ext cx="8520600" cy="2666700"/>
          </a:xfrm>
          <a:prstGeom prst="rect">
            <a:avLst/>
          </a:prstGeom>
        </p:spPr>
        <p:txBody>
          <a:bodyPr anchorCtr="0" anchor="t" bIns="91425" lIns="91425" rIns="91425" tIns="91425">
            <a:noAutofit/>
          </a:bodyPr>
          <a:lstStyle/>
          <a:p>
            <a:pPr lvl="0" rtl="0">
              <a:spcBef>
                <a:spcPts val="0"/>
              </a:spcBef>
              <a:buNone/>
            </a:pPr>
            <a:r>
              <a:rPr lang="en" sz="1600">
                <a:solidFill>
                  <a:srgbClr val="000000"/>
                </a:solidFill>
              </a:rPr>
              <a:t>What inspires Lincoln to become a vampire hunter is his mother’s death after being attacked by one. Apparently, Lincoln’s father, Thomas owed money to a very rich and powerful vampire whose name was Jack Barts. If Thomas did not clear his debts and pay him his money, he would have to “take it in other ways”. This consequence included the death of his wife, Nancy. This sparked rage in Lincoln and is the reason behind his estranged relationship with his father for the remaining part of his life. In real life, Nancy did die from Milk Sickness when Abraham was only 9. Abraham suffered and blamed his dad for being unsupportive. An excerpt from his journal on the day of his funeral, which Lincoln had chosen to not attend, reads,</a:t>
            </a:r>
          </a:p>
          <a:p>
            <a:pPr lvl="0">
              <a:spcBef>
                <a:spcPts val="0"/>
              </a:spcBef>
              <a:buNone/>
            </a:pPr>
            <a:r>
              <a:t/>
            </a:r>
            <a:endParaRPr b="1" sz="1400">
              <a:solidFill>
                <a:srgbClr val="000000"/>
              </a:solidFill>
            </a:endParaRPr>
          </a:p>
        </p:txBody>
      </p:sp>
      <p:sp>
        <p:nvSpPr>
          <p:cNvPr id="149" name="Shape 149"/>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Nancy Lincoln’s death from “Milk Sickness”</a:t>
            </a:r>
          </a:p>
        </p:txBody>
      </p:sp>
      <p:sp>
        <p:nvSpPr>
          <p:cNvPr id="150" name="Shape 150"/>
          <p:cNvSpPr txBox="1"/>
          <p:nvPr/>
        </p:nvSpPr>
        <p:spPr>
          <a:xfrm>
            <a:off x="402725" y="3659125"/>
            <a:ext cx="7985700" cy="1346400"/>
          </a:xfrm>
          <a:prstGeom prst="rect">
            <a:avLst/>
          </a:prstGeom>
          <a:solidFill>
            <a:schemeClr val="dk1"/>
          </a:solidFill>
          <a:ln cap="flat" cmpd="sng" w="28575">
            <a:solidFill>
              <a:schemeClr val="dk2"/>
            </a:solidFill>
            <a:prstDash val="solid"/>
            <a:round/>
            <a:headEnd len="med" w="med" type="none"/>
            <a:tailEnd len="med" w="med" type="none"/>
          </a:ln>
        </p:spPr>
        <p:txBody>
          <a:bodyPr anchorCtr="0" anchor="t" bIns="91425" lIns="91425" rIns="91425" tIns="91425">
            <a:noAutofit/>
          </a:bodyPr>
          <a:lstStyle/>
          <a:p>
            <a:pPr lvl="0" rtl="0">
              <a:lnSpc>
                <a:spcPct val="115000"/>
              </a:lnSpc>
              <a:spcBef>
                <a:spcPts val="0"/>
              </a:spcBef>
              <a:spcAft>
                <a:spcPts val="1600"/>
              </a:spcAft>
              <a:buClr>
                <a:schemeClr val="dk2"/>
              </a:buClr>
              <a:buFont typeface="Arial"/>
              <a:buNone/>
            </a:pPr>
            <a:r>
              <a:rPr i="1" lang="en">
                <a:solidFill>
                  <a:schemeClr val="dk2"/>
                </a:solidFill>
                <a:latin typeface="Oswald"/>
                <a:ea typeface="Oswald"/>
                <a:cs typeface="Oswald"/>
                <a:sym typeface="Oswald"/>
              </a:rPr>
              <a:t>“He (Thomas) was an illiterate, indolent man who could not so much as sign his name until instructed by my mother. He had not a scrap of ambition in him… not the slightest interest in bettering his circumstances, or in providing for his family beyond the barest necessities. He never planted a single row more than was needed to keep our bellies from aching, or sought a single penny more than was needed to keep the simplest clothes on our backs.”</a:t>
            </a:r>
            <a:r>
              <a:rPr b="1" i="1" lang="en">
                <a:solidFill>
                  <a:schemeClr val="dk2"/>
                </a:solidFill>
                <a:latin typeface="Oswald"/>
                <a:ea typeface="Oswald"/>
                <a:cs typeface="Oswald"/>
                <a:sym typeface="Oswald"/>
              </a:rPr>
              <a:t> Page 24</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4125"/>
        </a:solidFill>
      </p:bgPr>
    </p:bg>
    <p:spTree>
      <p:nvGrpSpPr>
        <p:cNvPr id="154" name="Shape 154"/>
        <p:cNvGrpSpPr/>
        <p:nvPr/>
      </p:nvGrpSpPr>
      <p:grpSpPr>
        <a:xfrm>
          <a:off x="0" y="0"/>
          <a:ext cx="0" cy="0"/>
          <a:chOff x="0" y="0"/>
          <a:chExt cx="0" cy="0"/>
        </a:xfrm>
      </p:grpSpPr>
      <p:sp>
        <p:nvSpPr>
          <p:cNvPr id="155" name="Shape 155"/>
          <p:cNvSpPr txBox="1"/>
          <p:nvPr>
            <p:ph type="title"/>
          </p:nvPr>
        </p:nvSpPr>
        <p:spPr>
          <a:xfrm>
            <a:off x="311700" y="445025"/>
            <a:ext cx="8520600" cy="935700"/>
          </a:xfrm>
          <a:prstGeom prst="rect">
            <a:avLst/>
          </a:prstGeom>
        </p:spPr>
        <p:txBody>
          <a:bodyPr anchorCtr="0" anchor="t" bIns="91425" lIns="91425" rIns="91425" tIns="91425">
            <a:noAutofit/>
          </a:bodyPr>
          <a:lstStyle/>
          <a:p>
            <a:pPr lvl="0" algn="ctr">
              <a:spcBef>
                <a:spcPts val="0"/>
              </a:spcBef>
              <a:buNone/>
            </a:pPr>
            <a:r>
              <a:rPr lang="en"/>
              <a:t>Explanation to what happened to the Lost Colony (Roanoke Colony)</a:t>
            </a:r>
          </a:p>
        </p:txBody>
      </p:sp>
      <p:sp>
        <p:nvSpPr>
          <p:cNvPr id="156" name="Shape 156"/>
          <p:cNvSpPr txBox="1"/>
          <p:nvPr>
            <p:ph idx="1" type="body"/>
          </p:nvPr>
        </p:nvSpPr>
        <p:spPr>
          <a:xfrm>
            <a:off x="311700" y="1533250"/>
            <a:ext cx="8520600" cy="3537600"/>
          </a:xfrm>
          <a:prstGeom prst="rect">
            <a:avLst/>
          </a:prstGeom>
        </p:spPr>
        <p:txBody>
          <a:bodyPr anchorCtr="0" anchor="t" bIns="91425" lIns="91425" rIns="91425" tIns="91425">
            <a:noAutofit/>
          </a:bodyPr>
          <a:lstStyle/>
          <a:p>
            <a:pPr lvl="0">
              <a:spcBef>
                <a:spcPts val="0"/>
              </a:spcBef>
              <a:buNone/>
            </a:pPr>
            <a:r>
              <a:rPr lang="en"/>
              <a:t>In 1587, John White’s English fleet landed in Roanoke, Virginia to establish what would be the first English colony in the New World. John White left 115 colonists behind, one being his granddaughter Virginia Dare. When he returned from England to check up on the colony, there was not a trace left. The homes, however, were intact and no sign of a struggle was shown. To this day, there is no </a:t>
            </a:r>
            <a:r>
              <a:rPr lang="en">
                <a:solidFill>
                  <a:srgbClr val="000000"/>
                </a:solidFill>
              </a:rPr>
              <a:t>conclusive evidence as to what happened to the colonists. </a:t>
            </a:r>
            <a:r>
              <a:rPr lang="en"/>
              <a:t>In the novel, one of the colonists in this colony was Henry Sturges, arriving to start fresh with his pregnant wife. However, the only doctor on the fleet turns out to be a vampire and kills all the colonists except for Henry, turning him, in order to have a companion. This is what sparks Henry’s rage for vampires who unconsciously kill. </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FA8DC"/>
        </a:solidFill>
      </p:bgPr>
    </p:bg>
    <p:spTree>
      <p:nvGrpSpPr>
        <p:cNvPr id="160" name="Shape 160"/>
        <p:cNvGrpSpPr/>
        <p:nvPr/>
      </p:nvGrpSpPr>
      <p:grpSpPr>
        <a:xfrm>
          <a:off x="0" y="0"/>
          <a:ext cx="0" cy="0"/>
          <a:chOff x="0" y="0"/>
          <a:chExt cx="0" cy="0"/>
        </a:xfrm>
      </p:grpSpPr>
      <p:sp>
        <p:nvSpPr>
          <p:cNvPr id="161" name="Shape 161"/>
          <p:cNvSpPr txBox="1"/>
          <p:nvPr>
            <p:ph type="title"/>
          </p:nvPr>
        </p:nvSpPr>
        <p:spPr>
          <a:xfrm>
            <a:off x="311700" y="332575"/>
            <a:ext cx="8520600" cy="901500"/>
          </a:xfrm>
          <a:prstGeom prst="rect">
            <a:avLst/>
          </a:prstGeom>
        </p:spPr>
        <p:txBody>
          <a:bodyPr anchorCtr="0" anchor="t" bIns="91425" lIns="91425" rIns="91425" tIns="91425">
            <a:noAutofit/>
          </a:bodyPr>
          <a:lstStyle/>
          <a:p>
            <a:pPr lvl="0">
              <a:spcBef>
                <a:spcPts val="0"/>
              </a:spcBef>
              <a:buNone/>
            </a:pPr>
            <a:r>
              <a:rPr lang="en"/>
              <a:t>Vampires causing all major wars and being the face of Evil</a:t>
            </a:r>
          </a:p>
        </p:txBody>
      </p:sp>
      <p:sp>
        <p:nvSpPr>
          <p:cNvPr id="162" name="Shape 162"/>
          <p:cNvSpPr txBox="1"/>
          <p:nvPr>
            <p:ph idx="1" type="body"/>
          </p:nvPr>
        </p:nvSpPr>
        <p:spPr>
          <a:xfrm>
            <a:off x="311700" y="1319000"/>
            <a:ext cx="8520600" cy="3630300"/>
          </a:xfrm>
          <a:prstGeom prst="rect">
            <a:avLst/>
          </a:prstGeom>
        </p:spPr>
        <p:txBody>
          <a:bodyPr anchorCtr="0" anchor="t" bIns="91425" lIns="91425" rIns="91425" tIns="91425">
            <a:noAutofit/>
          </a:bodyPr>
          <a:lstStyle/>
          <a:p>
            <a:pPr lvl="0">
              <a:spcBef>
                <a:spcPts val="0"/>
              </a:spcBef>
              <a:buNone/>
            </a:pPr>
            <a:r>
              <a:rPr lang="en"/>
              <a:t>In this novel, vampires are depicted as the cause of all major conflicts and wars, not only in America, but worldwide. It all begins with the story of the Lost Colony as it shows how vampires wanted to colonize America and make it their land after Europe had become extremely dangerous to survive in. They are the cause of the Civil War against humans. They are the cause of the first and second World War (1st and 2nd Vampire Uprising in Europe). They are the Ku Klux Klan. Using slavery as a cover story for the war, vampires form an alliance with slave-holders for easy blood and fight the war on the Confederate side. The actual outnumbering present from the Union’s side (2:1) was explained as the South not needing so many troops since vampires were much stronger and could kill without being affected by any bullets.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4125"/>
        </a:solidFill>
      </p:bgPr>
    </p:bg>
    <p:spTree>
      <p:nvGrpSpPr>
        <p:cNvPr id="166" name="Shape 166"/>
        <p:cNvGrpSpPr/>
        <p:nvPr/>
      </p:nvGrpSpPr>
      <p:grpSpPr>
        <a:xfrm>
          <a:off x="0" y="0"/>
          <a:ext cx="0" cy="0"/>
          <a:chOff x="0" y="0"/>
          <a:chExt cx="0" cy="0"/>
        </a:xfrm>
      </p:grpSpPr>
      <p:sp>
        <p:nvSpPr>
          <p:cNvPr id="167" name="Shape 167"/>
          <p:cNvSpPr txBox="1"/>
          <p:nvPr>
            <p:ph idx="1" type="body"/>
          </p:nvPr>
        </p:nvSpPr>
        <p:spPr>
          <a:xfrm>
            <a:off x="311700" y="1084500"/>
            <a:ext cx="5211600" cy="3921000"/>
          </a:xfrm>
          <a:prstGeom prst="rect">
            <a:avLst/>
          </a:prstGeom>
        </p:spPr>
        <p:txBody>
          <a:bodyPr anchorCtr="0" anchor="t" bIns="91425" lIns="91425" rIns="91425" tIns="91425">
            <a:noAutofit/>
          </a:bodyPr>
          <a:lstStyle/>
          <a:p>
            <a:pPr lvl="0">
              <a:spcBef>
                <a:spcPts val="0"/>
              </a:spcBef>
              <a:buNone/>
            </a:pPr>
            <a:r>
              <a:rPr lang="en"/>
              <a:t>Edgar Allan Poe’s mysterious life is put to use in this novel. Poe and Lincoln are close friends in this book and first met when they were both eighteen. Poe shows Lincoln the world of slavery/vampires and their friendship becomes lifelong. Poe also teaches Lincoln the origins of vampires. Poe’s real life intriguing death, is portrayed as the work of vampires. Poe and Lincoln had reunited just days before. Poe’s alliance with Lincoln may have caused his death, since Lincoln was a known politician by that time with many enemies, living and dead.</a:t>
            </a:r>
          </a:p>
        </p:txBody>
      </p:sp>
      <p:sp>
        <p:nvSpPr>
          <p:cNvPr id="168" name="Shape 168"/>
          <p:cNvSpPr txBox="1"/>
          <p:nvPr>
            <p:ph type="title"/>
          </p:nvPr>
        </p:nvSpPr>
        <p:spPr>
          <a:xfrm>
            <a:off x="311700" y="445025"/>
            <a:ext cx="8520600" cy="572700"/>
          </a:xfrm>
          <a:prstGeom prst="rect">
            <a:avLst/>
          </a:prstGeom>
          <a:ln>
            <a:noFill/>
          </a:ln>
        </p:spPr>
        <p:txBody>
          <a:bodyPr anchorCtr="0" anchor="t" bIns="91425" lIns="91425" rIns="91425" tIns="91425">
            <a:noAutofit/>
          </a:bodyPr>
          <a:lstStyle/>
          <a:p>
            <a:pPr lvl="0" rtl="0">
              <a:spcBef>
                <a:spcPts val="0"/>
              </a:spcBef>
              <a:buNone/>
            </a:pPr>
            <a:r>
              <a:rPr lang="en"/>
              <a:t>Edgar Allan Poe</a:t>
            </a:r>
          </a:p>
        </p:txBody>
      </p:sp>
      <p:sp>
        <p:nvSpPr>
          <p:cNvPr id="169" name="Shape 169"/>
          <p:cNvSpPr txBox="1"/>
          <p:nvPr/>
        </p:nvSpPr>
        <p:spPr>
          <a:xfrm>
            <a:off x="5523300" y="1737500"/>
            <a:ext cx="3543900" cy="2013600"/>
          </a:xfrm>
          <a:prstGeom prst="rect">
            <a:avLst/>
          </a:prstGeom>
          <a:solidFill>
            <a:schemeClr val="dk1"/>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i="1">
              <a:solidFill>
                <a:srgbClr val="222222"/>
              </a:solidFill>
              <a:latin typeface="Oswald"/>
              <a:ea typeface="Oswald"/>
              <a:cs typeface="Oswald"/>
              <a:sym typeface="Oswald"/>
            </a:endParaRPr>
          </a:p>
          <a:p>
            <a:pPr lvl="0" rtl="0">
              <a:spcBef>
                <a:spcPts val="0"/>
              </a:spcBef>
              <a:buNone/>
            </a:pPr>
            <a:r>
              <a:t/>
            </a:r>
            <a:endParaRPr i="1">
              <a:solidFill>
                <a:srgbClr val="222222"/>
              </a:solidFill>
              <a:latin typeface="Oswald"/>
              <a:ea typeface="Oswald"/>
              <a:cs typeface="Oswald"/>
              <a:sym typeface="Oswald"/>
            </a:endParaRPr>
          </a:p>
          <a:p>
            <a:pPr lvl="0">
              <a:lnSpc>
                <a:spcPct val="115000"/>
              </a:lnSpc>
              <a:spcBef>
                <a:spcPts val="0"/>
              </a:spcBef>
              <a:buNone/>
            </a:pPr>
            <a:r>
              <a:rPr i="1" lang="en">
                <a:solidFill>
                  <a:srgbClr val="222222"/>
                </a:solidFill>
                <a:latin typeface="Oswald"/>
                <a:ea typeface="Oswald"/>
                <a:cs typeface="Oswald"/>
                <a:sym typeface="Oswald"/>
              </a:rPr>
              <a:t>"</a:t>
            </a:r>
            <a:r>
              <a:rPr i="1" lang="en">
                <a:latin typeface="Oswald"/>
                <a:ea typeface="Oswald"/>
                <a:cs typeface="Oswald"/>
                <a:sym typeface="Oswald"/>
              </a:rPr>
              <a:t>But Poe wasn't interested in learning about vampires to better hunt them—he wanted to know about the experience of living in darkness, of moving beyond death, so that he could better write about it” </a:t>
            </a:r>
            <a:r>
              <a:rPr b="1" i="1" lang="en">
                <a:latin typeface="Oswald"/>
                <a:ea typeface="Oswald"/>
                <a:cs typeface="Oswald"/>
                <a:sym typeface="Oswald"/>
              </a:rPr>
              <a:t>Page 71</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5B0F00"/>
        </a:solidFill>
      </p:bgPr>
    </p:bg>
    <p:spTree>
      <p:nvGrpSpPr>
        <p:cNvPr id="173" name="Shape 173"/>
        <p:cNvGrpSpPr/>
        <p:nvPr/>
      </p:nvGrpSpPr>
      <p:grpSpPr>
        <a:xfrm>
          <a:off x="0" y="0"/>
          <a:ext cx="0" cy="0"/>
          <a:chOff x="0" y="0"/>
          <a:chExt cx="0" cy="0"/>
        </a:xfrm>
      </p:grpSpPr>
      <p:sp>
        <p:nvSpPr>
          <p:cNvPr id="174" name="Shape 174"/>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Historical Accuracies and Inaccuracies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pic>
        <p:nvPicPr>
          <p:cNvPr id="179" name="Shape 179"/>
          <p:cNvPicPr preferRelativeResize="0"/>
          <p:nvPr/>
        </p:nvPicPr>
        <p:blipFill>
          <a:blip r:embed="rId3">
            <a:alphaModFix/>
          </a:blip>
          <a:stretch>
            <a:fillRect/>
          </a:stretch>
        </p:blipFill>
        <p:spPr>
          <a:xfrm>
            <a:off x="0" y="0"/>
            <a:ext cx="9144000" cy="5143499"/>
          </a:xfrm>
          <a:prstGeom prst="rect">
            <a:avLst/>
          </a:prstGeom>
          <a:noFill/>
          <a:ln>
            <a:noFill/>
          </a:ln>
        </p:spPr>
      </p:pic>
      <p:sp>
        <p:nvSpPr>
          <p:cNvPr id="180" name="Shape 180"/>
          <p:cNvSpPr txBox="1"/>
          <p:nvPr>
            <p:ph type="title"/>
          </p:nvPr>
        </p:nvSpPr>
        <p:spPr>
          <a:xfrm>
            <a:off x="93075" y="4460850"/>
            <a:ext cx="8520600" cy="572700"/>
          </a:xfrm>
          <a:prstGeom prst="rect">
            <a:avLst/>
          </a:prstGeom>
        </p:spPr>
        <p:txBody>
          <a:bodyPr anchorCtr="0" anchor="t" bIns="91425" lIns="91425" rIns="91425" tIns="91425">
            <a:noAutofit/>
          </a:bodyPr>
          <a:lstStyle/>
          <a:p>
            <a:pPr lvl="0">
              <a:spcBef>
                <a:spcPts val="0"/>
              </a:spcBef>
              <a:buNone/>
            </a:pPr>
            <a:r>
              <a:rPr lang="en"/>
              <a:t>Accuracies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1C4587"/>
        </a:solidFill>
      </p:bgPr>
    </p:bg>
    <p:spTree>
      <p:nvGrpSpPr>
        <p:cNvPr id="63" name="Shape 63"/>
        <p:cNvGrpSpPr/>
        <p:nvPr/>
      </p:nvGrpSpPr>
      <p:grpSpPr>
        <a:xfrm>
          <a:off x="0" y="0"/>
          <a:ext cx="0" cy="0"/>
          <a:chOff x="0" y="0"/>
          <a:chExt cx="0" cy="0"/>
        </a:xfrm>
      </p:grpSpPr>
      <p:sp>
        <p:nvSpPr>
          <p:cNvPr id="64" name="Shape 64"/>
          <p:cNvSpPr txBox="1"/>
          <p:nvPr>
            <p:ph idx="2" type="body"/>
          </p:nvPr>
        </p:nvSpPr>
        <p:spPr>
          <a:xfrm>
            <a:off x="4939500" y="724200"/>
            <a:ext cx="3837000" cy="3695099"/>
          </a:xfrm>
          <a:prstGeom prst="rect">
            <a:avLst/>
          </a:prstGeom>
        </p:spPr>
        <p:txBody>
          <a:bodyPr anchorCtr="0" anchor="ctr" bIns="91425" lIns="91425" rIns="91425" tIns="91425">
            <a:noAutofit/>
          </a:bodyPr>
          <a:lstStyle/>
          <a:p>
            <a:pPr lvl="0" rtl="0">
              <a:lnSpc>
                <a:spcPct val="115000"/>
              </a:lnSpc>
              <a:spcBef>
                <a:spcPts val="0"/>
              </a:spcBef>
              <a:spcAft>
                <a:spcPts val="1600"/>
              </a:spcAft>
              <a:buClr>
                <a:schemeClr val="dk2"/>
              </a:buClr>
              <a:buSzPct val="61111"/>
              <a:buFont typeface="Arial"/>
              <a:buNone/>
            </a:pPr>
            <a:r>
              <a:rPr lang="en"/>
              <a:t>Title:</a:t>
            </a:r>
            <a:br>
              <a:rPr lang="en"/>
            </a:br>
            <a:r>
              <a:rPr lang="en"/>
              <a:t>Abraham Lincoln: Vampire Hunter</a:t>
            </a:r>
          </a:p>
          <a:p>
            <a:pPr lvl="0" rtl="0">
              <a:lnSpc>
                <a:spcPct val="115000"/>
              </a:lnSpc>
              <a:spcBef>
                <a:spcPts val="0"/>
              </a:spcBef>
              <a:spcAft>
                <a:spcPts val="1600"/>
              </a:spcAft>
              <a:buClr>
                <a:schemeClr val="dk2"/>
              </a:buClr>
              <a:buSzPct val="61111"/>
              <a:buFont typeface="Arial"/>
              <a:buNone/>
            </a:pPr>
            <a:r>
              <a:rPr lang="en"/>
              <a:t>Author:</a:t>
            </a:r>
            <a:br>
              <a:rPr lang="en"/>
            </a:br>
            <a:r>
              <a:rPr lang="en"/>
              <a:t>Seth Grahame-Smith</a:t>
            </a:r>
          </a:p>
          <a:p>
            <a:pPr lvl="0" rtl="0">
              <a:lnSpc>
                <a:spcPct val="115000"/>
              </a:lnSpc>
              <a:spcBef>
                <a:spcPts val="0"/>
              </a:spcBef>
              <a:spcAft>
                <a:spcPts val="1600"/>
              </a:spcAft>
              <a:buClr>
                <a:schemeClr val="dk2"/>
              </a:buClr>
              <a:buSzPct val="61111"/>
              <a:buFont typeface="Arial"/>
              <a:buNone/>
            </a:pPr>
            <a:r>
              <a:rPr lang="en"/>
              <a:t>Publisher:</a:t>
            </a:r>
            <a:br>
              <a:rPr lang="en"/>
            </a:br>
            <a:r>
              <a:rPr lang="en"/>
              <a:t>Grand Central Publishing</a:t>
            </a:r>
          </a:p>
          <a:p>
            <a:pPr lvl="0">
              <a:lnSpc>
                <a:spcPct val="115000"/>
              </a:lnSpc>
              <a:spcBef>
                <a:spcPts val="0"/>
              </a:spcBef>
              <a:spcAft>
                <a:spcPts val="1600"/>
              </a:spcAft>
              <a:buClr>
                <a:schemeClr val="dk2"/>
              </a:buClr>
              <a:buSzPct val="61111"/>
              <a:buFont typeface="Arial"/>
              <a:buNone/>
            </a:pPr>
            <a:r>
              <a:rPr lang="en"/>
              <a:t>Copyright Date:</a:t>
            </a:r>
            <a:br>
              <a:rPr lang="en"/>
            </a:br>
            <a:r>
              <a:rPr lang="en"/>
              <a:t>2010</a:t>
            </a:r>
          </a:p>
        </p:txBody>
      </p:sp>
      <p:sp>
        <p:nvSpPr>
          <p:cNvPr id="65" name="Shape 65"/>
          <p:cNvSpPr txBox="1"/>
          <p:nvPr>
            <p:ph type="title"/>
          </p:nvPr>
        </p:nvSpPr>
        <p:spPr>
          <a:xfrm>
            <a:off x="265500" y="1912650"/>
            <a:ext cx="4045200" cy="1318200"/>
          </a:xfrm>
          <a:prstGeom prst="rect">
            <a:avLst/>
          </a:prstGeom>
        </p:spPr>
        <p:txBody>
          <a:bodyPr anchorCtr="0" anchor="ctr" bIns="91425" lIns="91425" rIns="91425" tIns="91425">
            <a:noAutofit/>
          </a:bodyPr>
          <a:lstStyle/>
          <a:p>
            <a:pPr lvl="0" rtl="0">
              <a:spcBef>
                <a:spcPts val="0"/>
              </a:spcBef>
              <a:buNone/>
            </a:pPr>
            <a:r>
              <a:rPr b="1" lang="en" sz="3600">
                <a:highlight>
                  <a:srgbClr val="1C4587"/>
                </a:highlight>
              </a:rPr>
              <a:t>Important</a:t>
            </a:r>
          </a:p>
          <a:p>
            <a:pPr lvl="0" rtl="0">
              <a:spcBef>
                <a:spcPts val="0"/>
              </a:spcBef>
              <a:buNone/>
            </a:pPr>
            <a:r>
              <a:t/>
            </a:r>
            <a:endParaRPr sz="3000">
              <a:highlight>
                <a:srgbClr val="1C4587"/>
              </a:highlight>
            </a:endParaRPr>
          </a:p>
          <a:p>
            <a:pPr lvl="0" rtl="0">
              <a:spcBef>
                <a:spcPts val="0"/>
              </a:spcBef>
              <a:buNone/>
            </a:pPr>
            <a:r>
              <a:rPr lang="en" sz="2400">
                <a:highlight>
                  <a:srgbClr val="1C4587"/>
                </a:highlight>
              </a:rPr>
              <a:t>This book is not about the Civil War. It is the tale of the life and mind of Abraham Lincoln and the mysteries that surround it. It does, however, give an insight to the events leading up to the Civil War and their connections to it.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D85C6"/>
        </a:solidFill>
      </p:bgPr>
    </p:bg>
    <p:spTree>
      <p:nvGrpSpPr>
        <p:cNvPr id="184" name="Shape 184"/>
        <p:cNvGrpSpPr/>
        <p:nvPr/>
      </p:nvGrpSpPr>
      <p:grpSpPr>
        <a:xfrm>
          <a:off x="0" y="0"/>
          <a:ext cx="0" cy="0"/>
          <a:chOff x="0" y="0"/>
          <a:chExt cx="0" cy="0"/>
        </a:xfrm>
      </p:grpSpPr>
      <p:sp>
        <p:nvSpPr>
          <p:cNvPr id="185" name="Shape 18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Abraham Lincoln was actually very skilled with his ax</a:t>
            </a:r>
          </a:p>
        </p:txBody>
      </p:sp>
      <p:sp>
        <p:nvSpPr>
          <p:cNvPr id="186" name="Shape 186"/>
          <p:cNvSpPr txBox="1"/>
          <p:nvPr>
            <p:ph idx="1" type="body"/>
          </p:nvPr>
        </p:nvSpPr>
        <p:spPr>
          <a:xfrm>
            <a:off x="311700" y="1142025"/>
            <a:ext cx="4072500" cy="3805800"/>
          </a:xfrm>
          <a:prstGeom prst="rect">
            <a:avLst/>
          </a:prstGeom>
        </p:spPr>
        <p:txBody>
          <a:bodyPr anchorCtr="0" anchor="t" bIns="91425" lIns="91425" rIns="91425" tIns="91425">
            <a:noAutofit/>
          </a:bodyPr>
          <a:lstStyle/>
          <a:p>
            <a:pPr lvl="0">
              <a:spcBef>
                <a:spcPts val="0"/>
              </a:spcBef>
              <a:buNone/>
            </a:pPr>
            <a:r>
              <a:rPr lang="en"/>
              <a:t>Lincoln’s neighbors in Indiana once recalled, “</a:t>
            </a:r>
            <a:r>
              <a:rPr lang="en">
                <a:solidFill>
                  <a:srgbClr val="000000"/>
                </a:solidFill>
              </a:rPr>
              <a:t>He can sink an ax deeper into wood than any man I ever saw”, and, “If you heard him felling trees in a clearing, you would say there were three men at work by the way the trees fell.” Throughout the book, Lincoln’s skills with an ax are constantly shown and put to the test. His ax is his weapon of choice, since he has known to use one since he was a young boy. </a:t>
            </a:r>
          </a:p>
        </p:txBody>
      </p:sp>
      <p:pic>
        <p:nvPicPr>
          <p:cNvPr id="187" name="Shape 187"/>
          <p:cNvPicPr preferRelativeResize="0"/>
          <p:nvPr/>
        </p:nvPicPr>
        <p:blipFill>
          <a:blip r:embed="rId3">
            <a:alphaModFix/>
          </a:blip>
          <a:stretch>
            <a:fillRect/>
          </a:stretch>
        </p:blipFill>
        <p:spPr>
          <a:xfrm>
            <a:off x="4611000" y="1376408"/>
            <a:ext cx="4429449" cy="2947291"/>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4125"/>
        </a:solidFill>
      </p:bgPr>
    </p:bg>
    <p:spTree>
      <p:nvGrpSpPr>
        <p:cNvPr id="191" name="Shape 191"/>
        <p:cNvGrpSpPr/>
        <p:nvPr/>
      </p:nvGrpSpPr>
      <p:grpSpPr>
        <a:xfrm>
          <a:off x="0" y="0"/>
          <a:ext cx="0" cy="0"/>
          <a:chOff x="0" y="0"/>
          <a:chExt cx="0" cy="0"/>
        </a:xfrm>
      </p:grpSpPr>
      <p:sp>
        <p:nvSpPr>
          <p:cNvPr id="192" name="Shape 19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Deaths </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p:txBody>
      </p:sp>
      <p:sp>
        <p:nvSpPr>
          <p:cNvPr id="193" name="Shape 193"/>
          <p:cNvSpPr txBox="1"/>
          <p:nvPr>
            <p:ph idx="1" type="body"/>
          </p:nvPr>
        </p:nvSpPr>
        <p:spPr>
          <a:xfrm>
            <a:off x="311700" y="1084500"/>
            <a:ext cx="8520600" cy="3852000"/>
          </a:xfrm>
          <a:prstGeom prst="rect">
            <a:avLst/>
          </a:prstGeom>
        </p:spPr>
        <p:txBody>
          <a:bodyPr anchorCtr="0" anchor="t" bIns="91425" lIns="91425" rIns="91425" tIns="91425">
            <a:noAutofit/>
          </a:bodyPr>
          <a:lstStyle/>
          <a:p>
            <a:pPr lvl="0" rtl="0">
              <a:spcBef>
                <a:spcPts val="0"/>
              </a:spcBef>
              <a:buNone/>
            </a:pPr>
            <a:r>
              <a:rPr lang="en"/>
              <a:t>All the deaths in the story are accurate in date and “cover story”.</a:t>
            </a:r>
          </a:p>
          <a:p>
            <a:pPr indent="-228600" lvl="0" marL="457200" rtl="0">
              <a:spcBef>
                <a:spcPts val="0"/>
              </a:spcBef>
            </a:pPr>
            <a:r>
              <a:rPr lang="en"/>
              <a:t>Nancy Lincoln did die in 1818 when Abe was only 9 from milk sickness.</a:t>
            </a:r>
          </a:p>
          <a:p>
            <a:pPr indent="-228600" lvl="0" marL="457200" rtl="0">
              <a:spcBef>
                <a:spcPts val="0"/>
              </a:spcBef>
            </a:pPr>
            <a:r>
              <a:rPr lang="en"/>
              <a:t>Anne Rutledge died at 22 from typhoid fever after an epidemic in her town.</a:t>
            </a:r>
          </a:p>
          <a:p>
            <a:pPr indent="-228600" lvl="0" marL="457200" rtl="0">
              <a:spcBef>
                <a:spcPts val="0"/>
              </a:spcBef>
            </a:pPr>
            <a:r>
              <a:rPr lang="en"/>
              <a:t>Willie Lincoln died at 8 from a fever. Eddie Lincoln died at 3.</a:t>
            </a:r>
          </a:p>
          <a:p>
            <a:pPr indent="-228600" lvl="0" marL="457200" rtl="0">
              <a:spcBef>
                <a:spcPts val="0"/>
              </a:spcBef>
            </a:pPr>
            <a:r>
              <a:rPr lang="en"/>
              <a:t>Lincoln’s sister Sarah died during childbirth at 24 years of age.</a:t>
            </a:r>
          </a:p>
          <a:p>
            <a:pPr indent="-228600" lvl="0" marL="457200" rtl="0">
              <a:spcBef>
                <a:spcPts val="0"/>
              </a:spcBef>
            </a:pPr>
            <a:r>
              <a:rPr lang="en"/>
              <a:t>Edgar Allan Poe died on October 7, 1849 and to this day nobody knows what really happened to him.</a:t>
            </a:r>
          </a:p>
          <a:p>
            <a:pPr indent="-228600" lvl="0" marL="457200" rtl="0">
              <a:spcBef>
                <a:spcPts val="0"/>
              </a:spcBef>
            </a:pPr>
            <a:r>
              <a:rPr lang="en"/>
              <a:t>Abraham Lincoln was killed on April 15, 1865 from a bullet shot wound from John Wilkes Booth.</a:t>
            </a:r>
          </a:p>
          <a:p>
            <a:pPr lvl="0">
              <a:spcBef>
                <a:spcPts val="0"/>
              </a:spcBef>
              <a:buNone/>
            </a:pPr>
            <a:r>
              <a:rPr lang="en"/>
              <a:t>All these deaths, however, are portrayed as the work of vampires which is fictitious.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9" name="Shape 199"/>
          <p:cNvSpPr txBox="1"/>
          <p:nvPr/>
        </p:nvSpPr>
        <p:spPr>
          <a:xfrm>
            <a:off x="2358875" y="4315025"/>
            <a:ext cx="6627900" cy="773400"/>
          </a:xfrm>
          <a:prstGeom prst="rect">
            <a:avLst/>
          </a:prstGeom>
          <a:noFill/>
          <a:ln>
            <a:noFill/>
          </a:ln>
        </p:spPr>
        <p:txBody>
          <a:bodyPr anchorCtr="0" anchor="t" bIns="91425" lIns="91425" rIns="91425" tIns="91425">
            <a:noAutofit/>
          </a:bodyPr>
          <a:lstStyle/>
          <a:p>
            <a:pPr lvl="0" algn="r">
              <a:spcBef>
                <a:spcPts val="0"/>
              </a:spcBef>
              <a:buNone/>
            </a:pPr>
            <a:r>
              <a:rPr lang="en" sz="3000">
                <a:latin typeface="Oswald"/>
                <a:ea typeface="Oswald"/>
                <a:cs typeface="Oswald"/>
                <a:sym typeface="Oswald"/>
              </a:rPr>
              <a:t>Inaccuracies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4125"/>
        </a:solidFill>
      </p:bgPr>
    </p:bg>
    <p:spTree>
      <p:nvGrpSpPr>
        <p:cNvPr id="203" name="Shape 203"/>
        <p:cNvGrpSpPr/>
        <p:nvPr/>
      </p:nvGrpSpPr>
      <p:grpSpPr>
        <a:xfrm>
          <a:off x="0" y="0"/>
          <a:ext cx="0" cy="0"/>
          <a:chOff x="0" y="0"/>
          <a:chExt cx="0" cy="0"/>
        </a:xfrm>
      </p:grpSpPr>
      <p:sp>
        <p:nvSpPr>
          <p:cNvPr id="204" name="Shape 20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Vampires (Spoiler Alert)</a:t>
            </a:r>
          </a:p>
        </p:txBody>
      </p:sp>
      <p:sp>
        <p:nvSpPr>
          <p:cNvPr id="205" name="Shape 205"/>
          <p:cNvSpPr txBox="1"/>
          <p:nvPr>
            <p:ph idx="1" type="body"/>
          </p:nvPr>
        </p:nvSpPr>
        <p:spPr>
          <a:xfrm>
            <a:off x="311700" y="1115400"/>
            <a:ext cx="6017100" cy="3575700"/>
          </a:xfrm>
          <a:prstGeom prst="rect">
            <a:avLst/>
          </a:prstGeom>
        </p:spPr>
        <p:txBody>
          <a:bodyPr anchorCtr="0" anchor="t" bIns="91425" lIns="91425" rIns="91425" tIns="91425">
            <a:noAutofit/>
          </a:bodyPr>
          <a:lstStyle/>
          <a:p>
            <a:pPr lvl="0">
              <a:spcBef>
                <a:spcPts val="0"/>
              </a:spcBef>
              <a:buNone/>
            </a:pPr>
            <a:r>
              <a:rPr lang="en"/>
              <a:t>The only plot hole in this novel is the existence of vampires and their involvement in everything. Vampires, although they don’t exist, add a supernatural element to the story, making it much more interesting. The author, however, made the story more than believable with the other connections present and made me question more than once if it were actually possible for vampires to exist. Paranormal entities aside, without the addition of vampires and cool vampire hunting scenes, this tale would be just another boring biography about one of the many presidents that has governed the country. </a:t>
            </a:r>
          </a:p>
        </p:txBody>
      </p:sp>
      <p:pic>
        <p:nvPicPr>
          <p:cNvPr id="206" name="Shape 206"/>
          <p:cNvPicPr preferRelativeResize="0"/>
          <p:nvPr/>
        </p:nvPicPr>
        <p:blipFill>
          <a:blip r:embed="rId3">
            <a:alphaModFix/>
          </a:blip>
          <a:stretch>
            <a:fillRect/>
          </a:stretch>
        </p:blipFill>
        <p:spPr>
          <a:xfrm>
            <a:off x="6393824" y="1115400"/>
            <a:ext cx="2542025" cy="3813049"/>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B5394"/>
        </a:solidFill>
      </p:bgPr>
    </p:bg>
    <p:spTree>
      <p:nvGrpSpPr>
        <p:cNvPr id="210" name="Shape 210"/>
        <p:cNvGrpSpPr/>
        <p:nvPr/>
      </p:nvGrpSpPr>
      <p:grpSpPr>
        <a:xfrm>
          <a:off x="0" y="0"/>
          <a:ext cx="0" cy="0"/>
          <a:chOff x="0" y="0"/>
          <a:chExt cx="0" cy="0"/>
        </a:xfrm>
      </p:grpSpPr>
      <p:sp>
        <p:nvSpPr>
          <p:cNvPr id="211" name="Shape 21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Edgar Allan Poe never met Abraham Lincoln </a:t>
            </a:r>
          </a:p>
        </p:txBody>
      </p:sp>
      <p:sp>
        <p:nvSpPr>
          <p:cNvPr id="212" name="Shape 212"/>
          <p:cNvSpPr txBox="1"/>
          <p:nvPr>
            <p:ph idx="1" type="body"/>
          </p:nvPr>
        </p:nvSpPr>
        <p:spPr>
          <a:xfrm>
            <a:off x="4407075" y="1211050"/>
            <a:ext cx="4425300" cy="3587100"/>
          </a:xfrm>
          <a:prstGeom prst="rect">
            <a:avLst/>
          </a:prstGeom>
        </p:spPr>
        <p:txBody>
          <a:bodyPr anchorCtr="0" anchor="b" bIns="91425" lIns="91425" rIns="91425" tIns="91425">
            <a:noAutofit/>
          </a:bodyPr>
          <a:lstStyle/>
          <a:p>
            <a:pPr lvl="0">
              <a:spcBef>
                <a:spcPts val="0"/>
              </a:spcBef>
              <a:buNone/>
            </a:pPr>
            <a:r>
              <a:rPr lang="en"/>
              <a:t>An interesting connection in this novel is that of Edgar Allan Poe being close friends with Abraham Lincoln. However, and unfortunately this never happened. Although, they were both living in the same era and Lincoln was aware of Poe’s work, they never met in real life. And even if they had, there is no historical record of this meeting. If they did, that would have been an awesome friendship.</a:t>
            </a:r>
          </a:p>
        </p:txBody>
      </p:sp>
      <p:pic>
        <p:nvPicPr>
          <p:cNvPr id="213" name="Shape 213"/>
          <p:cNvPicPr preferRelativeResize="0"/>
          <p:nvPr/>
        </p:nvPicPr>
        <p:blipFill>
          <a:blip r:embed="rId3">
            <a:alphaModFix/>
          </a:blip>
          <a:stretch>
            <a:fillRect/>
          </a:stretch>
        </p:blipFill>
        <p:spPr>
          <a:xfrm>
            <a:off x="720825" y="1153500"/>
            <a:ext cx="3092258" cy="383644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p:nvPr/>
        </p:nvSpPr>
        <p:spPr>
          <a:xfrm>
            <a:off x="0" y="0"/>
            <a:ext cx="9161099" cy="24845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219" name="Shape 219"/>
          <p:cNvSpPr txBox="1"/>
          <p:nvPr>
            <p:ph idx="4294967295" type="title"/>
          </p:nvPr>
        </p:nvSpPr>
        <p:spPr>
          <a:xfrm>
            <a:off x="311700" y="372500"/>
            <a:ext cx="8520599" cy="733499"/>
          </a:xfrm>
          <a:prstGeom prst="rect">
            <a:avLst/>
          </a:prstGeom>
        </p:spPr>
        <p:txBody>
          <a:bodyPr anchorCtr="0" anchor="t" bIns="91425" lIns="91425" rIns="91425" tIns="91425">
            <a:noAutofit/>
          </a:bodyPr>
          <a:lstStyle/>
          <a:p>
            <a:pPr lvl="0" rtl="0" algn="ctr">
              <a:spcBef>
                <a:spcPts val="0"/>
              </a:spcBef>
              <a:buNone/>
            </a:pPr>
            <a:r>
              <a:rPr lang="en">
                <a:solidFill>
                  <a:schemeClr val="accent1"/>
                </a:solidFill>
              </a:rPr>
              <a:t>Review</a:t>
            </a:r>
          </a:p>
        </p:txBody>
      </p:sp>
      <p:grpSp>
        <p:nvGrpSpPr>
          <p:cNvPr id="220" name="Shape 220"/>
          <p:cNvGrpSpPr/>
          <p:nvPr/>
        </p:nvGrpSpPr>
        <p:grpSpPr>
          <a:xfrm>
            <a:off x="1211306" y="1705030"/>
            <a:ext cx="1233484" cy="1233484"/>
            <a:chOff x="1700549" y="1498631"/>
            <a:chExt cx="1053900" cy="1053900"/>
          </a:xfrm>
        </p:grpSpPr>
        <p:sp>
          <p:nvSpPr>
            <p:cNvPr id="221" name="Shape 221"/>
            <p:cNvSpPr/>
            <p:nvPr/>
          </p:nvSpPr>
          <p:spPr>
            <a:xfrm>
              <a:off x="1700549" y="1498631"/>
              <a:ext cx="1053900" cy="1053900"/>
            </a:xfrm>
            <a:prstGeom prst="ellips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22" name="Shape 222"/>
            <p:cNvSpPr/>
            <p:nvPr/>
          </p:nvSpPr>
          <p:spPr>
            <a:xfrm>
              <a:off x="1956449" y="1729405"/>
              <a:ext cx="542100" cy="515400"/>
            </a:xfrm>
            <a:prstGeom prst="star5">
              <a:avLst>
                <a:gd fmla="val 19098" name="adj"/>
                <a:gd fmla="val 105146" name="hf"/>
                <a:gd fmla="val 110557" name="vf"/>
              </a:avLst>
            </a:prstGeom>
            <a:solidFill>
              <a:schemeClr val="accent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grpSp>
      <p:grpSp>
        <p:nvGrpSpPr>
          <p:cNvPr id="223" name="Shape 223"/>
          <p:cNvGrpSpPr/>
          <p:nvPr/>
        </p:nvGrpSpPr>
        <p:grpSpPr>
          <a:xfrm>
            <a:off x="2583322" y="1705030"/>
            <a:ext cx="1233484" cy="1233484"/>
            <a:chOff x="2872812" y="1498619"/>
            <a:chExt cx="1053900" cy="1053900"/>
          </a:xfrm>
        </p:grpSpPr>
        <p:sp>
          <p:nvSpPr>
            <p:cNvPr id="224" name="Shape 224"/>
            <p:cNvSpPr/>
            <p:nvPr/>
          </p:nvSpPr>
          <p:spPr>
            <a:xfrm>
              <a:off x="2872812" y="1498619"/>
              <a:ext cx="1053900" cy="1053900"/>
            </a:xfrm>
            <a:prstGeom prst="ellips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25" name="Shape 225"/>
            <p:cNvSpPr/>
            <p:nvPr/>
          </p:nvSpPr>
          <p:spPr>
            <a:xfrm>
              <a:off x="3128712" y="1729417"/>
              <a:ext cx="542100" cy="515400"/>
            </a:xfrm>
            <a:prstGeom prst="star5">
              <a:avLst>
                <a:gd fmla="val 19098" name="adj"/>
                <a:gd fmla="val 105146" name="hf"/>
                <a:gd fmla="val 110557" name="vf"/>
              </a:avLst>
            </a:prstGeom>
            <a:solidFill>
              <a:schemeClr val="accent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grpSp>
      <p:grpSp>
        <p:nvGrpSpPr>
          <p:cNvPr id="226" name="Shape 226"/>
          <p:cNvGrpSpPr/>
          <p:nvPr/>
        </p:nvGrpSpPr>
        <p:grpSpPr>
          <a:xfrm>
            <a:off x="3955309" y="1705029"/>
            <a:ext cx="1233484" cy="1233484"/>
            <a:chOff x="4045049" y="1484544"/>
            <a:chExt cx="1053900" cy="1053900"/>
          </a:xfrm>
        </p:grpSpPr>
        <p:sp>
          <p:nvSpPr>
            <p:cNvPr id="227" name="Shape 227"/>
            <p:cNvSpPr/>
            <p:nvPr/>
          </p:nvSpPr>
          <p:spPr>
            <a:xfrm>
              <a:off x="4045049" y="1484544"/>
              <a:ext cx="1053900" cy="1053900"/>
            </a:xfrm>
            <a:prstGeom prst="ellips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28" name="Shape 228"/>
            <p:cNvSpPr/>
            <p:nvPr/>
          </p:nvSpPr>
          <p:spPr>
            <a:xfrm>
              <a:off x="4300949" y="1715342"/>
              <a:ext cx="542100" cy="515400"/>
            </a:xfrm>
            <a:prstGeom prst="star5">
              <a:avLst>
                <a:gd fmla="val 19098" name="adj"/>
                <a:gd fmla="val 105146" name="hf"/>
                <a:gd fmla="val 110557" name="vf"/>
              </a:avLst>
            </a:prstGeom>
            <a:solidFill>
              <a:schemeClr val="accent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grpSp>
      <p:grpSp>
        <p:nvGrpSpPr>
          <p:cNvPr id="229" name="Shape 229"/>
          <p:cNvGrpSpPr/>
          <p:nvPr/>
        </p:nvGrpSpPr>
        <p:grpSpPr>
          <a:xfrm>
            <a:off x="5327310" y="1705030"/>
            <a:ext cx="1233484" cy="1233484"/>
            <a:chOff x="5217299" y="1498631"/>
            <a:chExt cx="1053900" cy="1053900"/>
          </a:xfrm>
        </p:grpSpPr>
        <p:sp>
          <p:nvSpPr>
            <p:cNvPr id="230" name="Shape 230"/>
            <p:cNvSpPr/>
            <p:nvPr/>
          </p:nvSpPr>
          <p:spPr>
            <a:xfrm>
              <a:off x="5217299" y="1498631"/>
              <a:ext cx="1053900" cy="1053900"/>
            </a:xfrm>
            <a:prstGeom prst="ellips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31" name="Shape 231"/>
            <p:cNvSpPr/>
            <p:nvPr/>
          </p:nvSpPr>
          <p:spPr>
            <a:xfrm>
              <a:off x="5473199" y="1729430"/>
              <a:ext cx="542100" cy="515400"/>
            </a:xfrm>
            <a:prstGeom prst="star5">
              <a:avLst>
                <a:gd fmla="val 19098" name="adj"/>
                <a:gd fmla="val 105146" name="hf"/>
                <a:gd fmla="val 110557" name="vf"/>
              </a:avLst>
            </a:prstGeom>
            <a:solidFill>
              <a:schemeClr val="accent5"/>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grpSp>
      <p:grpSp>
        <p:nvGrpSpPr>
          <p:cNvPr id="232" name="Shape 232"/>
          <p:cNvGrpSpPr/>
          <p:nvPr/>
        </p:nvGrpSpPr>
        <p:grpSpPr>
          <a:xfrm>
            <a:off x="6699312" y="1705030"/>
            <a:ext cx="1233484" cy="1233484"/>
            <a:chOff x="6389549" y="1498631"/>
            <a:chExt cx="1053900" cy="1053900"/>
          </a:xfrm>
        </p:grpSpPr>
        <p:sp>
          <p:nvSpPr>
            <p:cNvPr id="233" name="Shape 233"/>
            <p:cNvSpPr/>
            <p:nvPr/>
          </p:nvSpPr>
          <p:spPr>
            <a:xfrm>
              <a:off x="6389549" y="1498631"/>
              <a:ext cx="1053900" cy="1053900"/>
            </a:xfrm>
            <a:prstGeom prst="ellips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34" name="Shape 234"/>
            <p:cNvSpPr/>
            <p:nvPr/>
          </p:nvSpPr>
          <p:spPr>
            <a:xfrm>
              <a:off x="6645456" y="1729424"/>
              <a:ext cx="548100" cy="515400"/>
            </a:xfrm>
            <a:prstGeom prst="star5">
              <a:avLst>
                <a:gd fmla="val 19098" name="adj"/>
                <a:gd fmla="val 105146" name="hf"/>
                <a:gd fmla="val 110557" name="vf"/>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None/>
              </a:pPr>
              <a:r>
                <a:t/>
              </a:r>
              <a:endParaRPr/>
            </a:p>
          </p:txBody>
        </p:sp>
      </p:grpSp>
      <p:sp>
        <p:nvSpPr>
          <p:cNvPr id="235" name="Shape 235"/>
          <p:cNvSpPr txBox="1"/>
          <p:nvPr>
            <p:ph idx="4294967295" type="body"/>
          </p:nvPr>
        </p:nvSpPr>
        <p:spPr>
          <a:xfrm>
            <a:off x="242650" y="3037800"/>
            <a:ext cx="8520600" cy="2105700"/>
          </a:xfrm>
          <a:prstGeom prst="rect">
            <a:avLst/>
          </a:prstGeom>
        </p:spPr>
        <p:txBody>
          <a:bodyPr anchorCtr="0" anchor="t" bIns="91425" lIns="91425" rIns="91425" tIns="91425">
            <a:noAutofit/>
          </a:bodyPr>
          <a:lstStyle/>
          <a:p>
            <a:pPr lvl="0" rtl="0" algn="ctr">
              <a:spcBef>
                <a:spcPts val="0"/>
              </a:spcBef>
              <a:buNone/>
            </a:pPr>
            <a:r>
              <a:rPr lang="en" sz="2200"/>
              <a:t>I would totally recommend this book to any person who finds history boring, but has to learn it anyway. I personally find historical fiction a bit too tedious and uninteresting, but the addition of vampires and the overall action of this novel made it a lot more bearable and interesting to read.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60000"/>
        </a:solidFill>
      </p:bgPr>
    </p:bg>
    <p:spTree>
      <p:nvGrpSpPr>
        <p:cNvPr id="239" name="Shape 239"/>
        <p:cNvGrpSpPr/>
        <p:nvPr/>
      </p:nvGrpSpPr>
      <p:grpSpPr>
        <a:xfrm>
          <a:off x="0" y="0"/>
          <a:ext cx="0" cy="0"/>
          <a:chOff x="0" y="0"/>
          <a:chExt cx="0" cy="0"/>
        </a:xfrm>
      </p:grpSpPr>
      <p:sp>
        <p:nvSpPr>
          <p:cNvPr id="240" name="Shape 240">
            <a:hlinkClick r:id="rId3"/>
          </p:cNvPr>
          <p:cNvSpPr/>
          <p:nvPr/>
        </p:nvSpPr>
        <p:spPr>
          <a:xfrm>
            <a:off x="2286000" y="1329025"/>
            <a:ext cx="4572000" cy="3429000"/>
          </a:xfrm>
          <a:prstGeom prst="rect">
            <a:avLst/>
          </a:prstGeom>
          <a:blipFill>
            <a:blip r:embed="rId4">
              <a:alphaModFix/>
            </a:blip>
            <a:stretch>
              <a:fillRect/>
            </a:stretch>
          </a:blipFill>
          <a:ln>
            <a:noFill/>
          </a:ln>
        </p:spPr>
      </p:sp>
      <p:sp>
        <p:nvSpPr>
          <p:cNvPr id="241" name="Shape 241"/>
          <p:cNvSpPr txBox="1"/>
          <p:nvPr/>
        </p:nvSpPr>
        <p:spPr>
          <a:xfrm>
            <a:off x="287675" y="322200"/>
            <a:ext cx="6627900" cy="773400"/>
          </a:xfrm>
          <a:prstGeom prst="rect">
            <a:avLst/>
          </a:prstGeom>
          <a:noFill/>
          <a:ln>
            <a:noFill/>
          </a:ln>
        </p:spPr>
        <p:txBody>
          <a:bodyPr anchorCtr="0" anchor="t" bIns="91425" lIns="91425" rIns="91425" tIns="91425">
            <a:noAutofit/>
          </a:bodyPr>
          <a:lstStyle/>
          <a:p>
            <a:pPr lvl="0">
              <a:spcBef>
                <a:spcPts val="0"/>
              </a:spcBef>
              <a:buNone/>
            </a:pPr>
            <a:r>
              <a:rPr lang="en" sz="3000">
                <a:latin typeface="Oswald"/>
                <a:ea typeface="Oswald"/>
                <a:cs typeface="Oswald"/>
                <a:sym typeface="Oswald"/>
              </a:rPr>
              <a:t>Movie Trailer</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73763"/>
        </a:solidFill>
      </p:bgPr>
    </p:bg>
    <p:spTree>
      <p:nvGrpSpPr>
        <p:cNvPr id="245" name="Shape 245"/>
        <p:cNvGrpSpPr/>
        <p:nvPr/>
      </p:nvGrpSpPr>
      <p:grpSpPr>
        <a:xfrm>
          <a:off x="0" y="0"/>
          <a:ext cx="0" cy="0"/>
          <a:chOff x="0" y="0"/>
          <a:chExt cx="0" cy="0"/>
        </a:xfrm>
      </p:grpSpPr>
      <p:sp>
        <p:nvSpPr>
          <p:cNvPr id="246" name="Shape 246"/>
          <p:cNvSpPr txBox="1"/>
          <p:nvPr>
            <p:ph type="title"/>
          </p:nvPr>
        </p:nvSpPr>
        <p:spPr>
          <a:xfrm>
            <a:off x="344250" y="1403850"/>
            <a:ext cx="8455500" cy="2146800"/>
          </a:xfrm>
          <a:prstGeom prst="rect">
            <a:avLst/>
          </a:prstGeom>
        </p:spPr>
        <p:txBody>
          <a:bodyPr anchorCtr="0" anchor="ctr" bIns="91425" lIns="91425" rIns="91425" tIns="91425">
            <a:noAutofit/>
          </a:bodyPr>
          <a:lstStyle/>
          <a:p>
            <a:pPr lvl="0">
              <a:spcBef>
                <a:spcPts val="0"/>
              </a:spcBef>
              <a:buNone/>
            </a:pPr>
            <a:r>
              <a:rPr lang="en"/>
              <a:t>Comprehension Questions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50" name="Shape 250"/>
        <p:cNvGrpSpPr/>
        <p:nvPr/>
      </p:nvGrpSpPr>
      <p:grpSpPr>
        <a:xfrm>
          <a:off x="0" y="0"/>
          <a:ext cx="0" cy="0"/>
          <a:chOff x="0" y="0"/>
          <a:chExt cx="0" cy="0"/>
        </a:xfrm>
      </p:grpSpPr>
      <p:sp>
        <p:nvSpPr>
          <p:cNvPr id="251" name="Shape 251"/>
          <p:cNvSpPr txBox="1"/>
          <p:nvPr>
            <p:ph idx="1" type="body"/>
          </p:nvPr>
        </p:nvSpPr>
        <p:spPr>
          <a:xfrm>
            <a:off x="311700" y="242625"/>
            <a:ext cx="8520600" cy="4326300"/>
          </a:xfrm>
          <a:prstGeom prst="rect">
            <a:avLst/>
          </a:prstGeom>
        </p:spPr>
        <p:txBody>
          <a:bodyPr anchorCtr="0" anchor="ctr" bIns="91425" lIns="91425" rIns="91425" tIns="91425">
            <a:noAutofit/>
          </a:bodyPr>
          <a:lstStyle/>
          <a:p>
            <a:pPr indent="-228600" lvl="0" marL="457200" rtl="0">
              <a:lnSpc>
                <a:spcPct val="115000"/>
              </a:lnSpc>
              <a:spcBef>
                <a:spcPts val="0"/>
              </a:spcBef>
              <a:buAutoNum type="arabicPeriod"/>
            </a:pPr>
            <a:r>
              <a:rPr b="1" lang="en"/>
              <a:t>What new knowledge, fiction aside, do we have of Abraham Lincoln?</a:t>
            </a:r>
          </a:p>
          <a:p>
            <a:pPr lvl="0" rtl="0">
              <a:lnSpc>
                <a:spcPct val="115000"/>
              </a:lnSpc>
              <a:spcBef>
                <a:spcPts val="0"/>
              </a:spcBef>
              <a:buNone/>
            </a:pPr>
            <a:r>
              <a:t/>
            </a:r>
            <a:endParaRPr b="1"/>
          </a:p>
          <a:p>
            <a:pPr indent="-228600" lvl="0" marL="457200" rtl="0">
              <a:lnSpc>
                <a:spcPct val="115000"/>
              </a:lnSpc>
              <a:spcBef>
                <a:spcPts val="0"/>
              </a:spcBef>
              <a:buAutoNum type="arabicPeriod"/>
            </a:pPr>
            <a:r>
              <a:rPr b="1" lang="en"/>
              <a:t>Name one historical connection that contributes to making this supernatural fiction believable.</a:t>
            </a:r>
          </a:p>
          <a:p>
            <a:pPr lvl="0" rtl="0">
              <a:lnSpc>
                <a:spcPct val="115000"/>
              </a:lnSpc>
              <a:spcBef>
                <a:spcPts val="0"/>
              </a:spcBef>
              <a:buNone/>
            </a:pPr>
            <a:r>
              <a:t/>
            </a:r>
            <a:endParaRPr b="1"/>
          </a:p>
          <a:p>
            <a:pPr indent="-228600" lvl="0" marL="457200">
              <a:lnSpc>
                <a:spcPct val="115000"/>
              </a:lnSpc>
              <a:spcBef>
                <a:spcPts val="0"/>
              </a:spcBef>
              <a:buAutoNum type="arabicPeriod"/>
            </a:pPr>
            <a:r>
              <a:rPr b="1" lang="en"/>
              <a:t>What encouraged Lincoln to kill the undead? Why? Who trained him?</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60000"/>
        </a:solidFill>
      </p:bgPr>
    </p:bg>
    <p:spTree>
      <p:nvGrpSpPr>
        <p:cNvPr id="255" name="Shape 255"/>
        <p:cNvGrpSpPr/>
        <p:nvPr/>
      </p:nvGrpSpPr>
      <p:grpSpPr>
        <a:xfrm>
          <a:off x="0" y="0"/>
          <a:ext cx="0" cy="0"/>
          <a:chOff x="0" y="0"/>
          <a:chExt cx="0" cy="0"/>
        </a:xfrm>
      </p:grpSpPr>
      <p:sp>
        <p:nvSpPr>
          <p:cNvPr id="256" name="Shape 25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Bibliography</a:t>
            </a:r>
          </a:p>
        </p:txBody>
      </p:sp>
      <p:sp>
        <p:nvSpPr>
          <p:cNvPr id="257" name="Shape 257"/>
          <p:cNvSpPr txBox="1"/>
          <p:nvPr>
            <p:ph idx="1" type="body"/>
          </p:nvPr>
        </p:nvSpPr>
        <p:spPr>
          <a:xfrm>
            <a:off x="311700" y="1234075"/>
            <a:ext cx="8520600" cy="3334800"/>
          </a:xfrm>
          <a:prstGeom prst="rect">
            <a:avLst/>
          </a:prstGeom>
          <a:noFill/>
        </p:spPr>
        <p:txBody>
          <a:bodyPr anchorCtr="0" anchor="t" bIns="91425" lIns="91425" rIns="91425" tIns="91425">
            <a:noAutofit/>
          </a:bodyPr>
          <a:lstStyle/>
          <a:p>
            <a:pPr indent="-317500" lvl="0" marL="457200" rtl="0">
              <a:lnSpc>
                <a:spcPct val="150000"/>
              </a:lnSpc>
              <a:spcBef>
                <a:spcPts val="0"/>
              </a:spcBef>
              <a:buClr>
                <a:schemeClr val="lt1"/>
              </a:buClr>
              <a:buSzPct val="100000"/>
              <a:buFont typeface="Oswald"/>
            </a:pPr>
            <a:r>
              <a:rPr lang="en" sz="1400">
                <a:solidFill>
                  <a:schemeClr val="lt1"/>
                </a:solidFill>
                <a:latin typeface="Oswald"/>
                <a:ea typeface="Oswald"/>
                <a:cs typeface="Oswald"/>
                <a:sym typeface="Oswald"/>
              </a:rPr>
              <a:t>Tanya Basu, National Geographic PUBLISHED December 8, 2013. "Have We Found the Lost Colony of Roanoke Island?" </a:t>
            </a:r>
            <a:r>
              <a:rPr i="1" lang="en" sz="1400">
                <a:solidFill>
                  <a:schemeClr val="lt1"/>
                </a:solidFill>
                <a:latin typeface="Oswald"/>
                <a:ea typeface="Oswald"/>
                <a:cs typeface="Oswald"/>
                <a:sym typeface="Oswald"/>
              </a:rPr>
              <a:t>National Geographic</a:t>
            </a:r>
            <a:r>
              <a:rPr lang="en" sz="1400">
                <a:solidFill>
                  <a:schemeClr val="lt1"/>
                </a:solidFill>
                <a:latin typeface="Oswald"/>
                <a:ea typeface="Oswald"/>
                <a:cs typeface="Oswald"/>
                <a:sym typeface="Oswald"/>
              </a:rPr>
              <a:t>. National Geographic Society, 8 Dec. 2013. Web. 03 Apr. 2016. &lt;</a:t>
            </a:r>
            <a:r>
              <a:rPr lang="en" sz="1400" u="sng">
                <a:solidFill>
                  <a:schemeClr val="hlink"/>
                </a:solidFill>
                <a:latin typeface="Oswald"/>
                <a:ea typeface="Oswald"/>
                <a:cs typeface="Oswald"/>
                <a:sym typeface="Oswald"/>
                <a:hlinkClick r:id="rId3"/>
              </a:rPr>
              <a:t>http://news.nationalgeographic.com/news/2013/12/131208-roanoke-lost-colony-discovery-history-raleigh/</a:t>
            </a:r>
            <a:r>
              <a:rPr lang="en" sz="1400">
                <a:solidFill>
                  <a:schemeClr val="lt1"/>
                </a:solidFill>
                <a:latin typeface="Oswald"/>
                <a:ea typeface="Oswald"/>
                <a:cs typeface="Oswald"/>
                <a:sym typeface="Oswald"/>
              </a:rPr>
              <a:t>&gt;.</a:t>
            </a:r>
          </a:p>
          <a:p>
            <a:pPr indent="-317500" lvl="0" marL="457200" rtl="0">
              <a:lnSpc>
                <a:spcPct val="150000"/>
              </a:lnSpc>
              <a:spcBef>
                <a:spcPts val="0"/>
              </a:spcBef>
              <a:buClr>
                <a:schemeClr val="lt1"/>
              </a:buClr>
              <a:buSzPct val="100000"/>
              <a:buFont typeface="Oswald"/>
            </a:pPr>
            <a:r>
              <a:rPr lang="en" sz="1400">
                <a:solidFill>
                  <a:schemeClr val="lt1"/>
                </a:solidFill>
                <a:latin typeface="Oswald"/>
                <a:ea typeface="Oswald"/>
                <a:cs typeface="Oswald"/>
                <a:sym typeface="Oswald"/>
              </a:rPr>
              <a:t>"Did Lincoln Really Swing a Mean Ax?" </a:t>
            </a:r>
            <a:r>
              <a:rPr i="1" lang="en" sz="1400">
                <a:solidFill>
                  <a:schemeClr val="lt1"/>
                </a:solidFill>
                <a:latin typeface="Oswald"/>
                <a:ea typeface="Oswald"/>
                <a:cs typeface="Oswald"/>
                <a:sym typeface="Oswald"/>
              </a:rPr>
              <a:t>About.com Education</a:t>
            </a:r>
            <a:r>
              <a:rPr lang="en" sz="1400">
                <a:solidFill>
                  <a:schemeClr val="lt1"/>
                </a:solidFill>
                <a:latin typeface="Oswald"/>
                <a:ea typeface="Oswald"/>
                <a:cs typeface="Oswald"/>
                <a:sym typeface="Oswald"/>
              </a:rPr>
              <a:t>. N.p., 18 Nov. 2014. Web. 03 Apr. 2016. &lt;</a:t>
            </a:r>
            <a:r>
              <a:rPr lang="en" sz="1400" u="sng">
                <a:solidFill>
                  <a:schemeClr val="hlink"/>
                </a:solidFill>
                <a:latin typeface="Oswald"/>
                <a:ea typeface="Oswald"/>
                <a:cs typeface="Oswald"/>
                <a:sym typeface="Oswald"/>
                <a:hlinkClick r:id="rId4"/>
              </a:rPr>
              <a:t>http://history1800s.about.com/od/abrahamlincoln/ss/Abe-Lincoln-and-His-Ax.htm</a:t>
            </a:r>
            <a:r>
              <a:rPr lang="en" sz="1400">
                <a:solidFill>
                  <a:schemeClr val="lt1"/>
                </a:solidFill>
                <a:latin typeface="Oswald"/>
                <a:ea typeface="Oswald"/>
                <a:cs typeface="Oswald"/>
                <a:sym typeface="Oswald"/>
              </a:rPr>
              <a:t>&gt;.</a:t>
            </a:r>
          </a:p>
          <a:p>
            <a:pPr indent="-317500" lvl="0" marL="457200" rtl="0">
              <a:lnSpc>
                <a:spcPct val="150000"/>
              </a:lnSpc>
              <a:spcBef>
                <a:spcPts val="0"/>
              </a:spcBef>
              <a:buClr>
                <a:schemeClr val="lt1"/>
              </a:buClr>
              <a:buSzPct val="100000"/>
              <a:buFont typeface="Oswald"/>
            </a:pPr>
            <a:r>
              <a:rPr lang="en" sz="1400">
                <a:solidFill>
                  <a:schemeClr val="lt1"/>
                </a:solidFill>
                <a:latin typeface="Oswald"/>
                <a:ea typeface="Oswald"/>
                <a:cs typeface="Oswald"/>
                <a:sym typeface="Oswald"/>
              </a:rPr>
              <a:t>Mikkelson, David. "FAKE: Abraham Lincoln Meets Edgar Allan Poe." </a:t>
            </a:r>
            <a:r>
              <a:rPr i="1" lang="en" sz="1400">
                <a:solidFill>
                  <a:schemeClr val="lt1"/>
                </a:solidFill>
                <a:latin typeface="Oswald"/>
                <a:ea typeface="Oswald"/>
                <a:cs typeface="Oswald"/>
                <a:sym typeface="Oswald"/>
              </a:rPr>
              <a:t>Snopes</a:t>
            </a:r>
            <a:r>
              <a:rPr lang="en" sz="1400">
                <a:solidFill>
                  <a:schemeClr val="lt1"/>
                </a:solidFill>
                <a:latin typeface="Oswald"/>
                <a:ea typeface="Oswald"/>
                <a:cs typeface="Oswald"/>
                <a:sym typeface="Oswald"/>
              </a:rPr>
              <a:t>. N.p., 21 Jan. 2016. Web. 03 Apr. 2016. &lt;</a:t>
            </a:r>
            <a:r>
              <a:rPr lang="en" sz="1400" u="sng">
                <a:solidFill>
                  <a:schemeClr val="hlink"/>
                </a:solidFill>
                <a:latin typeface="Oswald"/>
                <a:ea typeface="Oswald"/>
                <a:cs typeface="Oswald"/>
                <a:sym typeface="Oswald"/>
                <a:hlinkClick r:id="rId5"/>
              </a:rPr>
              <a:t>http://www.snopes.com/lincoln-meets-poe/</a:t>
            </a:r>
            <a:r>
              <a:rPr lang="en" sz="1400">
                <a:solidFill>
                  <a:schemeClr val="lt1"/>
                </a:solidFill>
                <a:latin typeface="Oswald"/>
                <a:ea typeface="Oswald"/>
                <a:cs typeface="Oswald"/>
                <a:sym typeface="Oswald"/>
              </a:rPr>
              <a:t>&gt;.</a:t>
            </a:r>
          </a:p>
          <a:p>
            <a:pPr indent="-317500" lvl="0" marL="457200" rtl="0">
              <a:lnSpc>
                <a:spcPct val="150000"/>
              </a:lnSpc>
              <a:spcBef>
                <a:spcPts val="0"/>
              </a:spcBef>
              <a:buClr>
                <a:schemeClr val="lt1"/>
              </a:buClr>
              <a:buSzPct val="100000"/>
              <a:buFont typeface="Oswald"/>
            </a:pPr>
            <a:r>
              <a:rPr lang="en" sz="1400">
                <a:solidFill>
                  <a:schemeClr val="lt1"/>
                </a:solidFill>
                <a:latin typeface="Oswald"/>
                <a:ea typeface="Oswald"/>
                <a:cs typeface="Oswald"/>
                <a:sym typeface="Oswald"/>
              </a:rPr>
              <a:t>United States. National Park Service. "Facts." </a:t>
            </a:r>
            <a:r>
              <a:rPr i="1" lang="en" sz="1400">
                <a:solidFill>
                  <a:schemeClr val="lt1"/>
                </a:solidFill>
                <a:latin typeface="Oswald"/>
                <a:ea typeface="Oswald"/>
                <a:cs typeface="Oswald"/>
                <a:sym typeface="Oswald"/>
              </a:rPr>
              <a:t>National Parks Service</a:t>
            </a:r>
            <a:r>
              <a:rPr lang="en" sz="1400">
                <a:solidFill>
                  <a:schemeClr val="lt1"/>
                </a:solidFill>
                <a:latin typeface="Oswald"/>
                <a:ea typeface="Oswald"/>
                <a:cs typeface="Oswald"/>
                <a:sym typeface="Oswald"/>
              </a:rPr>
              <a:t>. U.S. Department of the Interior, n.d. Web. 03 Apr. 2016. &lt;</a:t>
            </a:r>
            <a:r>
              <a:rPr lang="en" sz="1400" u="sng">
                <a:solidFill>
                  <a:schemeClr val="hlink"/>
                </a:solidFill>
                <a:latin typeface="Oswald"/>
                <a:ea typeface="Oswald"/>
                <a:cs typeface="Oswald"/>
                <a:sym typeface="Oswald"/>
                <a:hlinkClick r:id="rId6"/>
              </a:rPr>
              <a:t>https://www.nps.gov/civilwar/facts.htm</a:t>
            </a:r>
            <a:r>
              <a:rPr lang="en" sz="1400">
                <a:solidFill>
                  <a:schemeClr val="lt1"/>
                </a:solidFill>
                <a:latin typeface="Oswald"/>
                <a:ea typeface="Oswald"/>
                <a:cs typeface="Oswald"/>
                <a:sym typeface="Oswald"/>
              </a:rPr>
              <a:t>&gt;.</a:t>
            </a:r>
          </a:p>
          <a:p>
            <a:pPr indent="-317500" lvl="0" marL="457200" rtl="0">
              <a:lnSpc>
                <a:spcPct val="150000"/>
              </a:lnSpc>
              <a:spcBef>
                <a:spcPts val="0"/>
              </a:spcBef>
              <a:buClr>
                <a:schemeClr val="lt1"/>
              </a:buClr>
              <a:buSzPct val="100000"/>
              <a:buFont typeface="Oswald"/>
            </a:pPr>
            <a:r>
              <a:rPr lang="en" sz="1400">
                <a:solidFill>
                  <a:schemeClr val="lt1"/>
                </a:solidFill>
                <a:latin typeface="Oswald"/>
                <a:ea typeface="Oswald"/>
                <a:cs typeface="Oswald"/>
                <a:sym typeface="Oswald"/>
              </a:rPr>
              <a:t>Grahame-Smith, Seth. </a:t>
            </a:r>
            <a:r>
              <a:rPr i="1" lang="en" sz="1400">
                <a:solidFill>
                  <a:schemeClr val="lt1"/>
                </a:solidFill>
                <a:latin typeface="Oswald"/>
                <a:ea typeface="Oswald"/>
                <a:cs typeface="Oswald"/>
                <a:sym typeface="Oswald"/>
              </a:rPr>
              <a:t>Abraham Lincoln: Vampire Hunter</a:t>
            </a:r>
            <a:r>
              <a:rPr lang="en" sz="1400">
                <a:solidFill>
                  <a:schemeClr val="lt1"/>
                </a:solidFill>
                <a:latin typeface="Oswald"/>
                <a:ea typeface="Oswald"/>
                <a:cs typeface="Oswald"/>
                <a:sym typeface="Oswald"/>
              </a:rPr>
              <a:t>. New York: Grand Central Pub., 2010. Print.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9D9"/>
        </a:solidFill>
      </p:bgPr>
    </p:bg>
    <p:spTree>
      <p:nvGrpSpPr>
        <p:cNvPr id="69" name="Shape 69"/>
        <p:cNvGrpSpPr/>
        <p:nvPr/>
      </p:nvGrpSpPr>
      <p:grpSpPr>
        <a:xfrm>
          <a:off x="0" y="0"/>
          <a:ext cx="0" cy="0"/>
          <a:chOff x="0" y="0"/>
          <a:chExt cx="0" cy="0"/>
        </a:xfrm>
      </p:grpSpPr>
      <p:sp>
        <p:nvSpPr>
          <p:cNvPr id="70" name="Shape 70"/>
          <p:cNvSpPr txBox="1"/>
          <p:nvPr>
            <p:ph type="title"/>
          </p:nvPr>
        </p:nvSpPr>
        <p:spPr>
          <a:xfrm>
            <a:off x="311700" y="168875"/>
            <a:ext cx="8520600" cy="572700"/>
          </a:xfrm>
          <a:prstGeom prst="rect">
            <a:avLst/>
          </a:prstGeom>
        </p:spPr>
        <p:txBody>
          <a:bodyPr anchorCtr="0" anchor="t" bIns="91425" lIns="91425" rIns="91425" tIns="91425">
            <a:noAutofit/>
          </a:bodyPr>
          <a:lstStyle/>
          <a:p>
            <a:pPr lvl="0">
              <a:spcBef>
                <a:spcPts val="0"/>
              </a:spcBef>
              <a:buNone/>
            </a:pPr>
            <a:r>
              <a:rPr lang="en"/>
              <a:t>Summary</a:t>
            </a:r>
          </a:p>
        </p:txBody>
      </p:sp>
      <p:sp>
        <p:nvSpPr>
          <p:cNvPr id="71" name="Shape 71"/>
          <p:cNvSpPr txBox="1"/>
          <p:nvPr>
            <p:ph idx="1" type="body"/>
          </p:nvPr>
        </p:nvSpPr>
        <p:spPr>
          <a:xfrm>
            <a:off x="3808725" y="522925"/>
            <a:ext cx="5189400" cy="4470900"/>
          </a:xfrm>
          <a:prstGeom prst="rect">
            <a:avLst/>
          </a:prstGeom>
        </p:spPr>
        <p:txBody>
          <a:bodyPr anchorCtr="0" anchor="t" bIns="91425" lIns="91425" rIns="91425" tIns="91425">
            <a:noAutofit/>
          </a:bodyPr>
          <a:lstStyle/>
          <a:p>
            <a:pPr lvl="0" algn="r">
              <a:spcBef>
                <a:spcPts val="0"/>
              </a:spcBef>
              <a:buNone/>
            </a:pPr>
            <a:r>
              <a:rPr b="1" lang="en" sz="1600"/>
              <a:t>In short, </a:t>
            </a:r>
            <a:r>
              <a:rPr b="1" i="1" lang="en" sz="1600"/>
              <a:t>Abraham Lincoln, Vampire Hunter</a:t>
            </a:r>
            <a:r>
              <a:rPr b="1" lang="en" sz="1600"/>
              <a:t> is the story of a man’s life from the time he is a young boy to the time of his death. This man just happens to be the great Abraham Lincoln, 16th president of the United States of America. However, this isn’t just any common biography of his life. It touches the history of what actually happened and why Lincoln was such the mysterious character. In this twist of your normal uninteresting history class, the truth is unraveled. Vampires exist! Yes, vampires. And they’re everywhere and in every historic event. This novel follows Abraham Lincoln as he seeks vengeance for the his mother’s death by a vampire, his training and friendship with a fellow vampire named Henry Sturges, and his presidency in the midst of a war between vampires and humans (Civil War).</a:t>
            </a:r>
            <a:r>
              <a:rPr lang="en" sz="1600"/>
              <a:t> </a:t>
            </a:r>
          </a:p>
        </p:txBody>
      </p:sp>
      <p:pic>
        <p:nvPicPr>
          <p:cNvPr id="72" name="Shape 72"/>
          <p:cNvPicPr preferRelativeResize="0"/>
          <p:nvPr/>
        </p:nvPicPr>
        <p:blipFill>
          <a:blip r:embed="rId3">
            <a:alphaModFix/>
          </a:blip>
          <a:stretch>
            <a:fillRect/>
          </a:stretch>
        </p:blipFill>
        <p:spPr>
          <a:xfrm>
            <a:off x="818950" y="873987"/>
            <a:ext cx="2635873" cy="3976175"/>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0" y="0"/>
            <a:ext cx="9143998" cy="514349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9D9"/>
        </a:solidFill>
      </p:bgPr>
    </p:bg>
    <p:spTree>
      <p:nvGrpSpPr>
        <p:cNvPr id="81" name="Shape 81"/>
        <p:cNvGrpSpPr/>
        <p:nvPr/>
      </p:nvGrpSpPr>
      <p:grpSpPr>
        <a:xfrm>
          <a:off x="0" y="0"/>
          <a:ext cx="0" cy="0"/>
          <a:chOff x="0" y="0"/>
          <a:chExt cx="0" cy="0"/>
        </a:xfrm>
      </p:grpSpPr>
      <p:sp>
        <p:nvSpPr>
          <p:cNvPr id="82" name="Shape 82"/>
          <p:cNvSpPr txBox="1"/>
          <p:nvPr>
            <p:ph idx="4294967295" type="body"/>
          </p:nvPr>
        </p:nvSpPr>
        <p:spPr>
          <a:xfrm>
            <a:off x="311700" y="1195200"/>
            <a:ext cx="3853199" cy="524399"/>
          </a:xfrm>
          <a:prstGeom prst="rect">
            <a:avLst/>
          </a:prstGeom>
        </p:spPr>
        <p:txBody>
          <a:bodyPr anchorCtr="0" anchor="t" bIns="91425" lIns="91425" rIns="91425" tIns="91425">
            <a:noAutofit/>
          </a:bodyPr>
          <a:lstStyle/>
          <a:p>
            <a:pPr lvl="0" rtl="0">
              <a:spcBef>
                <a:spcPts val="0"/>
              </a:spcBef>
              <a:buNone/>
            </a:pPr>
            <a:r>
              <a:rPr lang="en" sz="2400">
                <a:solidFill>
                  <a:schemeClr val="accent5"/>
                </a:solidFill>
              </a:rPr>
              <a:t>What We Know</a:t>
            </a:r>
          </a:p>
        </p:txBody>
      </p:sp>
      <p:cxnSp>
        <p:nvCxnSpPr>
          <p:cNvPr id="83" name="Shape 83"/>
          <p:cNvCxnSpPr/>
          <p:nvPr/>
        </p:nvCxnSpPr>
        <p:spPr>
          <a:xfrm>
            <a:off x="418675" y="1811883"/>
            <a:ext cx="270900" cy="0"/>
          </a:xfrm>
          <a:prstGeom prst="straightConnector1">
            <a:avLst/>
          </a:prstGeom>
          <a:noFill/>
          <a:ln cap="flat" cmpd="sng" w="9525">
            <a:solidFill>
              <a:schemeClr val="lt2"/>
            </a:solidFill>
            <a:prstDash val="solid"/>
            <a:round/>
            <a:headEnd len="lg" w="lg" type="none"/>
            <a:tailEnd len="lg" w="lg" type="none"/>
          </a:ln>
        </p:spPr>
      </p:cxnSp>
      <p:sp>
        <p:nvSpPr>
          <p:cNvPr id="84" name="Shape 84"/>
          <p:cNvSpPr txBox="1"/>
          <p:nvPr>
            <p:ph idx="4294967295" type="body"/>
          </p:nvPr>
        </p:nvSpPr>
        <p:spPr>
          <a:xfrm>
            <a:off x="311700" y="1916330"/>
            <a:ext cx="3853199" cy="2753099"/>
          </a:xfrm>
          <a:prstGeom prst="rect">
            <a:avLst/>
          </a:prstGeom>
        </p:spPr>
        <p:txBody>
          <a:bodyPr anchorCtr="0" anchor="t" bIns="91425" lIns="91425" rIns="91425" tIns="91425">
            <a:noAutofit/>
          </a:bodyPr>
          <a:lstStyle/>
          <a:p>
            <a:pPr indent="-323850" lvl="0" marL="457200" rtl="0">
              <a:spcBef>
                <a:spcPts val="0"/>
              </a:spcBef>
              <a:buSzPct val="100000"/>
            </a:pPr>
            <a:r>
              <a:rPr lang="en" sz="1500"/>
              <a:t>Former President of the United States (16th)</a:t>
            </a:r>
          </a:p>
          <a:p>
            <a:pPr indent="-323850" lvl="0" marL="457200" rtl="0">
              <a:spcBef>
                <a:spcPts val="0"/>
              </a:spcBef>
              <a:buSzPct val="100000"/>
            </a:pPr>
            <a:r>
              <a:rPr lang="en" sz="1500"/>
              <a:t>Went against William H. Seward during the Election of 1860 </a:t>
            </a:r>
          </a:p>
          <a:p>
            <a:pPr indent="-323850" lvl="0" marL="457200" rtl="0">
              <a:spcBef>
                <a:spcPts val="0"/>
              </a:spcBef>
              <a:buSzPct val="100000"/>
            </a:pPr>
            <a:r>
              <a:rPr lang="en" sz="1500"/>
              <a:t>Abolished slavery</a:t>
            </a:r>
          </a:p>
          <a:p>
            <a:pPr indent="-323850" lvl="0" marL="457200" rtl="0">
              <a:spcBef>
                <a:spcPts val="0"/>
              </a:spcBef>
              <a:buSzPct val="100000"/>
            </a:pPr>
            <a:r>
              <a:rPr lang="en" sz="1500"/>
              <a:t>Gave the Emancipation Proclamation and the Gettysburg Address </a:t>
            </a:r>
          </a:p>
          <a:p>
            <a:pPr indent="-323850" lvl="0" marL="457200" rtl="0">
              <a:spcBef>
                <a:spcPts val="0"/>
              </a:spcBef>
              <a:buSzPct val="100000"/>
            </a:pPr>
            <a:r>
              <a:rPr lang="en" sz="1500"/>
              <a:t>President during the Civil War </a:t>
            </a:r>
          </a:p>
        </p:txBody>
      </p:sp>
      <p:sp>
        <p:nvSpPr>
          <p:cNvPr id="85" name="Shape 85"/>
          <p:cNvSpPr txBox="1"/>
          <p:nvPr>
            <p:ph idx="4294967295" type="body"/>
          </p:nvPr>
        </p:nvSpPr>
        <p:spPr>
          <a:xfrm>
            <a:off x="4905750" y="1201618"/>
            <a:ext cx="3853199" cy="524399"/>
          </a:xfrm>
          <a:prstGeom prst="rect">
            <a:avLst/>
          </a:prstGeom>
        </p:spPr>
        <p:txBody>
          <a:bodyPr anchorCtr="0" anchor="t" bIns="91425" lIns="91425" rIns="91425" tIns="91425">
            <a:noAutofit/>
          </a:bodyPr>
          <a:lstStyle/>
          <a:p>
            <a:pPr lvl="0" rtl="0">
              <a:spcBef>
                <a:spcPts val="0"/>
              </a:spcBef>
              <a:buNone/>
            </a:pPr>
            <a:r>
              <a:rPr lang="en" sz="2400">
                <a:solidFill>
                  <a:schemeClr val="accent5"/>
                </a:solidFill>
              </a:rPr>
              <a:t>What We Don’t Know</a:t>
            </a:r>
          </a:p>
        </p:txBody>
      </p:sp>
      <p:cxnSp>
        <p:nvCxnSpPr>
          <p:cNvPr id="86" name="Shape 86"/>
          <p:cNvCxnSpPr/>
          <p:nvPr/>
        </p:nvCxnSpPr>
        <p:spPr>
          <a:xfrm>
            <a:off x="5012725" y="1811883"/>
            <a:ext cx="270900" cy="0"/>
          </a:xfrm>
          <a:prstGeom prst="straightConnector1">
            <a:avLst/>
          </a:prstGeom>
          <a:noFill/>
          <a:ln cap="flat" cmpd="sng" w="9525">
            <a:solidFill>
              <a:schemeClr val="lt2"/>
            </a:solidFill>
            <a:prstDash val="solid"/>
            <a:round/>
            <a:headEnd len="lg" w="lg" type="none"/>
            <a:tailEnd len="lg" w="lg" type="none"/>
          </a:ln>
        </p:spPr>
      </p:cxnSp>
      <p:sp>
        <p:nvSpPr>
          <p:cNvPr id="87" name="Shape 87"/>
          <p:cNvSpPr txBox="1"/>
          <p:nvPr>
            <p:ph idx="4294967295" type="body"/>
          </p:nvPr>
        </p:nvSpPr>
        <p:spPr>
          <a:xfrm>
            <a:off x="4905750" y="1811874"/>
            <a:ext cx="3853200" cy="3107699"/>
          </a:xfrm>
          <a:prstGeom prst="rect">
            <a:avLst/>
          </a:prstGeom>
        </p:spPr>
        <p:txBody>
          <a:bodyPr anchorCtr="0" anchor="t" bIns="91425" lIns="91425" rIns="91425" tIns="91425">
            <a:noAutofit/>
          </a:bodyPr>
          <a:lstStyle/>
          <a:p>
            <a:pPr indent="-317500" lvl="0" marL="457200" rtl="0">
              <a:spcBef>
                <a:spcPts val="0"/>
              </a:spcBef>
              <a:buSzPct val="100000"/>
            </a:pPr>
            <a:r>
              <a:rPr lang="en" sz="1400"/>
              <a:t>Vampire Hunter </a:t>
            </a:r>
          </a:p>
          <a:p>
            <a:pPr indent="-317500" lvl="0" marL="457200" rtl="0">
              <a:spcBef>
                <a:spcPts val="0"/>
              </a:spcBef>
              <a:buSzPct val="100000"/>
            </a:pPr>
            <a:r>
              <a:rPr lang="en" sz="1400"/>
              <a:t>Suffered many tragedies throughout the course of his life (death of his mom, his first love, his best friend, two sons, etc.)</a:t>
            </a:r>
          </a:p>
          <a:p>
            <a:pPr indent="-317500" lvl="0" marL="457200" rtl="0">
              <a:spcBef>
                <a:spcPts val="0"/>
              </a:spcBef>
              <a:buSzPct val="100000"/>
            </a:pPr>
            <a:r>
              <a:rPr lang="en" sz="1400"/>
              <a:t>Suffered from depression and contemplated suicide multiple times</a:t>
            </a:r>
          </a:p>
          <a:p>
            <a:pPr indent="-317500" lvl="0" marL="457200" rtl="0">
              <a:spcBef>
                <a:spcPts val="0"/>
              </a:spcBef>
              <a:buSzPct val="100000"/>
            </a:pPr>
            <a:r>
              <a:rPr lang="en" sz="1400"/>
              <a:t>Disliked his father and his home life yet loved his stepmother</a:t>
            </a:r>
          </a:p>
          <a:p>
            <a:pPr indent="-317500" lvl="0" marL="457200" rtl="0">
              <a:spcBef>
                <a:spcPts val="0"/>
              </a:spcBef>
              <a:buSzPct val="100000"/>
            </a:pPr>
            <a:r>
              <a:rPr lang="en" sz="1400"/>
              <a:t>Loved books and literature and taught himself everything he knew</a:t>
            </a:r>
          </a:p>
          <a:p>
            <a:pPr indent="-317500" lvl="0" marL="457200" rtl="0">
              <a:spcBef>
                <a:spcPts val="0"/>
              </a:spcBef>
              <a:buSzPct val="100000"/>
            </a:pPr>
            <a:r>
              <a:rPr lang="en" sz="1400"/>
              <a:t>Was a lawyer. He taught himself law and passed the bar in 1836 at the age of 27</a:t>
            </a:r>
          </a:p>
        </p:txBody>
      </p:sp>
      <p:sp>
        <p:nvSpPr>
          <p:cNvPr id="88" name="Shape 88"/>
          <p:cNvSpPr txBox="1"/>
          <p:nvPr>
            <p:ph idx="4294967295" type="title"/>
          </p:nvPr>
        </p:nvSpPr>
        <p:spPr>
          <a:xfrm>
            <a:off x="311700" y="372500"/>
            <a:ext cx="8520600" cy="733500"/>
          </a:xfrm>
          <a:prstGeom prst="rect">
            <a:avLst/>
          </a:prstGeom>
        </p:spPr>
        <p:txBody>
          <a:bodyPr anchorCtr="0" anchor="t" bIns="91425" lIns="91425" rIns="91425" tIns="91425">
            <a:noAutofit/>
          </a:bodyPr>
          <a:lstStyle/>
          <a:p>
            <a:pPr lvl="0" rtl="0">
              <a:spcBef>
                <a:spcPts val="0"/>
              </a:spcBef>
              <a:buNone/>
            </a:pPr>
            <a:r>
              <a:rPr lang="en">
                <a:solidFill>
                  <a:srgbClr val="000000"/>
                </a:solidFill>
              </a:rPr>
              <a:t>Who was Abraham Lincoln?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60000"/>
        </a:solidFill>
      </p:bgPr>
    </p:bg>
    <p:spTree>
      <p:nvGrpSpPr>
        <p:cNvPr id="92" name="Shape 92"/>
        <p:cNvGrpSpPr/>
        <p:nvPr/>
      </p:nvGrpSpPr>
      <p:grpSpPr>
        <a:xfrm>
          <a:off x="0" y="0"/>
          <a:ext cx="0" cy="0"/>
          <a:chOff x="0" y="0"/>
          <a:chExt cx="0" cy="0"/>
        </a:xfrm>
      </p:grpSpPr>
      <p:sp>
        <p:nvSpPr>
          <p:cNvPr id="93" name="Shape 93"/>
          <p:cNvSpPr txBox="1"/>
          <p:nvPr>
            <p:ph type="title"/>
          </p:nvPr>
        </p:nvSpPr>
        <p:spPr>
          <a:xfrm>
            <a:off x="490250" y="526350"/>
            <a:ext cx="5618700" cy="4090800"/>
          </a:xfrm>
          <a:prstGeom prst="rect">
            <a:avLst/>
          </a:prstGeom>
        </p:spPr>
        <p:txBody>
          <a:bodyPr anchorCtr="0" anchor="ctr" bIns="91425" lIns="91425" rIns="91425" tIns="91425">
            <a:noAutofit/>
          </a:bodyPr>
          <a:lstStyle/>
          <a:p>
            <a:pPr lvl="0">
              <a:spcBef>
                <a:spcPts val="0"/>
              </a:spcBef>
              <a:buNone/>
            </a:pPr>
            <a:r>
              <a:rPr lang="en"/>
              <a:t>Important Characters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9" name="Shape 99"/>
          <p:cNvSpPr txBox="1"/>
          <p:nvPr>
            <p:ph idx="1" type="body"/>
          </p:nvPr>
        </p:nvSpPr>
        <p:spPr>
          <a:xfrm>
            <a:off x="2969750" y="4357150"/>
            <a:ext cx="5998800" cy="605100"/>
          </a:xfrm>
          <a:prstGeom prst="rect">
            <a:avLst/>
          </a:prstGeom>
        </p:spPr>
        <p:txBody>
          <a:bodyPr anchorCtr="0" anchor="ctr" bIns="91425" lIns="91425" rIns="91425" tIns="91425">
            <a:noAutofit/>
          </a:bodyPr>
          <a:lstStyle/>
          <a:p>
            <a:pPr lvl="0" algn="r">
              <a:spcBef>
                <a:spcPts val="0"/>
              </a:spcBef>
              <a:buNone/>
            </a:pPr>
            <a:r>
              <a:rPr b="1" lang="en" sz="2400"/>
              <a:t>Henry Sturges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9D9"/>
        </a:solidFill>
      </p:bgPr>
    </p:bg>
    <p:spTree>
      <p:nvGrpSpPr>
        <p:cNvPr id="103" name="Shape 103"/>
        <p:cNvGrpSpPr/>
        <p:nvPr/>
      </p:nvGrpSpPr>
      <p:grpSpPr>
        <a:xfrm>
          <a:off x="0" y="0"/>
          <a:ext cx="0" cy="0"/>
          <a:chOff x="0" y="0"/>
          <a:chExt cx="0" cy="0"/>
        </a:xfrm>
      </p:grpSpPr>
      <p:sp>
        <p:nvSpPr>
          <p:cNvPr id="104" name="Shape 104"/>
          <p:cNvSpPr txBox="1"/>
          <p:nvPr>
            <p:ph idx="1" type="body"/>
          </p:nvPr>
        </p:nvSpPr>
        <p:spPr>
          <a:xfrm>
            <a:off x="3221900" y="260400"/>
            <a:ext cx="5684100" cy="4825500"/>
          </a:xfrm>
          <a:prstGeom prst="rect">
            <a:avLst/>
          </a:prstGeom>
          <a:noFill/>
        </p:spPr>
        <p:txBody>
          <a:bodyPr anchorCtr="0" anchor="t" bIns="91425" lIns="91425" rIns="91425" tIns="91425">
            <a:noAutofit/>
          </a:bodyPr>
          <a:lstStyle/>
          <a:p>
            <a:pPr lvl="0">
              <a:spcBef>
                <a:spcPts val="0"/>
              </a:spcBef>
              <a:buNone/>
            </a:pPr>
            <a:r>
              <a:rPr lang="en" sz="1500">
                <a:solidFill>
                  <a:srgbClr val="000000"/>
                </a:solidFill>
              </a:rPr>
              <a:t>Henry Sturges is perhaps the most compelling yet enigmatic character in this novel. Henry meets Abraham the day he saves his life. Lincoln had decided to start seeking revenge on the vampires that killed his mother yet he wasn’t skilled enough and almost dies trying on his second attempt. That is until, superhero Henry, professional vampire slayer who also just happens to be a vampire, saves him. Lincoln becomes Henry’s apprentice and a special friendship begins. From Henry, Lincoln learns that not all vampires are bad and/or killers. The reason Henry gives Abraham for hating a part of his fellow species is his knowledge of what it's like to have them ruin your life and he dislikes those vampires who kill without thinking about the people they're killing or the lives they're ruining. Henry teaches Abraham how to be the best hunter/killer of the country in less than two months. Lincoln then sets forth on the adventure of a lifetime as he becomes a politician/ family man by day and vampire hunter by night with Henry frequently sending Abe letters with his next victims. </a:t>
            </a:r>
          </a:p>
        </p:txBody>
      </p:sp>
      <p:sp>
        <p:nvSpPr>
          <p:cNvPr id="105" name="Shape 105"/>
          <p:cNvSpPr txBox="1"/>
          <p:nvPr>
            <p:ph type="title"/>
          </p:nvPr>
        </p:nvSpPr>
        <p:spPr>
          <a:xfrm>
            <a:off x="311700" y="329975"/>
            <a:ext cx="8520600" cy="572700"/>
          </a:xfrm>
          <a:prstGeom prst="rect">
            <a:avLst/>
          </a:prstGeom>
        </p:spPr>
        <p:txBody>
          <a:bodyPr anchorCtr="0" anchor="t" bIns="91425" lIns="91425" rIns="91425" tIns="91425">
            <a:noAutofit/>
          </a:bodyPr>
          <a:lstStyle/>
          <a:p>
            <a:pPr lvl="0">
              <a:spcBef>
                <a:spcPts val="0"/>
              </a:spcBef>
              <a:buNone/>
            </a:pPr>
            <a:r>
              <a:rPr lang="en"/>
              <a:t>Henry Sturges</a:t>
            </a:r>
          </a:p>
        </p:txBody>
      </p:sp>
      <p:sp>
        <p:nvSpPr>
          <p:cNvPr id="106" name="Shape 106"/>
          <p:cNvSpPr txBox="1"/>
          <p:nvPr/>
        </p:nvSpPr>
        <p:spPr>
          <a:xfrm>
            <a:off x="241675" y="1718225"/>
            <a:ext cx="2899800" cy="2665800"/>
          </a:xfrm>
          <a:prstGeom prst="rect">
            <a:avLst/>
          </a:prstGeom>
          <a:solidFill>
            <a:schemeClr val="dk1"/>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rtl="0">
              <a:lnSpc>
                <a:spcPct val="115000"/>
              </a:lnSpc>
              <a:spcBef>
                <a:spcPts val="0"/>
              </a:spcBef>
              <a:buNone/>
            </a:pPr>
            <a:r>
              <a:rPr i="1" lang="en">
                <a:latin typeface="Oswald"/>
                <a:ea typeface="Oswald"/>
                <a:cs typeface="Oswald"/>
                <a:sym typeface="Oswald"/>
              </a:rPr>
              <a:t>“</a:t>
            </a:r>
            <a:r>
              <a:rPr i="1" lang="en">
                <a:latin typeface="Oswald"/>
                <a:ea typeface="Oswald"/>
                <a:cs typeface="Oswald"/>
                <a:sym typeface="Oswald"/>
              </a:rPr>
              <a:t>It is one thing to feed on the blood of the old and the sick and the treacherous, but quite another to take sleeping children from their beds; quite another to march men and women to their deaths in chains, as you have seen with your own eyes.</a:t>
            </a:r>
            <a:r>
              <a:rPr lang="en">
                <a:latin typeface="Oswald"/>
                <a:ea typeface="Oswald"/>
                <a:cs typeface="Oswald"/>
                <a:sym typeface="Oswald"/>
              </a:rPr>
              <a:t>”</a:t>
            </a:r>
          </a:p>
          <a:p>
            <a:pPr lvl="0">
              <a:lnSpc>
                <a:spcPct val="115000"/>
              </a:lnSpc>
              <a:spcBef>
                <a:spcPts val="0"/>
              </a:spcBef>
              <a:buNone/>
            </a:pPr>
            <a:r>
              <a:rPr b="1" i="1" lang="en">
                <a:latin typeface="Oswald"/>
                <a:ea typeface="Oswald"/>
                <a:cs typeface="Oswald"/>
                <a:sym typeface="Oswald"/>
              </a:rPr>
              <a:t>Page 162</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73763"/>
        </a:solidFill>
      </p:bgPr>
    </p:bg>
    <p:spTree>
      <p:nvGrpSpPr>
        <p:cNvPr id="110" name="Shape 110"/>
        <p:cNvGrpSpPr/>
        <p:nvPr/>
      </p:nvGrpSpPr>
      <p:grpSpPr>
        <a:xfrm>
          <a:off x="0" y="0"/>
          <a:ext cx="0" cy="0"/>
          <a:chOff x="0" y="0"/>
          <a:chExt cx="0" cy="0"/>
        </a:xfrm>
      </p:grpSpPr>
      <p:sp>
        <p:nvSpPr>
          <p:cNvPr id="111" name="Shape 111">
            <a:hlinkClick r:id="rId3"/>
          </p:cNvPr>
          <p:cNvSpPr/>
          <p:nvPr/>
        </p:nvSpPr>
        <p:spPr>
          <a:xfrm>
            <a:off x="1965725" y="1026550"/>
            <a:ext cx="5212550" cy="3909400"/>
          </a:xfrm>
          <a:prstGeom prst="rect">
            <a:avLst/>
          </a:prstGeom>
          <a:blipFill>
            <a:blip r:embed="rId4">
              <a:alphaModFix/>
            </a:blip>
            <a:stretch>
              <a:fillRect/>
            </a:stretch>
          </a:blipFill>
          <a:ln>
            <a:noFill/>
          </a:ln>
        </p:spPr>
      </p:sp>
      <p:sp>
        <p:nvSpPr>
          <p:cNvPr id="112" name="Shape 112"/>
          <p:cNvSpPr txBox="1"/>
          <p:nvPr/>
        </p:nvSpPr>
        <p:spPr>
          <a:xfrm>
            <a:off x="314500" y="253150"/>
            <a:ext cx="6627900" cy="773400"/>
          </a:xfrm>
          <a:prstGeom prst="rect">
            <a:avLst/>
          </a:prstGeom>
          <a:noFill/>
          <a:ln>
            <a:noFill/>
          </a:ln>
        </p:spPr>
        <p:txBody>
          <a:bodyPr anchorCtr="0" anchor="t" bIns="91425" lIns="91425" rIns="91425" tIns="91425">
            <a:noAutofit/>
          </a:bodyPr>
          <a:lstStyle/>
          <a:p>
            <a:pPr lvl="0">
              <a:spcBef>
                <a:spcPts val="0"/>
              </a:spcBef>
              <a:buNone/>
            </a:pPr>
            <a:r>
              <a:rPr lang="en" sz="3600">
                <a:highlight>
                  <a:srgbClr val="FFFF00"/>
                </a:highlight>
                <a:latin typeface="Oswald"/>
                <a:ea typeface="Oswald"/>
                <a:cs typeface="Oswald"/>
                <a:sym typeface="Oswald"/>
              </a:rPr>
              <a:t>Lincoln’s Training with Henry</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